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81" r:id="rId4"/>
  </p:sldMasterIdLst>
  <p:notesMasterIdLst>
    <p:notesMasterId r:id="rId39"/>
  </p:notesMasterIdLst>
  <p:sldIdLst>
    <p:sldId id="348" r:id="rId5"/>
    <p:sldId id="368" r:id="rId6"/>
    <p:sldId id="266" r:id="rId7"/>
    <p:sldId id="369" r:id="rId8"/>
    <p:sldId id="364" r:id="rId9"/>
    <p:sldId id="301" r:id="rId10"/>
    <p:sldId id="355" r:id="rId11"/>
    <p:sldId id="392" r:id="rId12"/>
    <p:sldId id="385" r:id="rId13"/>
    <p:sldId id="366" r:id="rId14"/>
    <p:sldId id="391" r:id="rId15"/>
    <p:sldId id="390" r:id="rId16"/>
    <p:sldId id="298" r:id="rId17"/>
    <p:sldId id="381" r:id="rId18"/>
    <p:sldId id="382" r:id="rId19"/>
    <p:sldId id="372" r:id="rId20"/>
    <p:sldId id="388" r:id="rId21"/>
    <p:sldId id="389" r:id="rId22"/>
    <p:sldId id="377" r:id="rId23"/>
    <p:sldId id="393" r:id="rId24"/>
    <p:sldId id="394" r:id="rId25"/>
    <p:sldId id="395" r:id="rId26"/>
    <p:sldId id="396" r:id="rId27"/>
    <p:sldId id="397" r:id="rId28"/>
    <p:sldId id="398" r:id="rId29"/>
    <p:sldId id="399" r:id="rId30"/>
    <p:sldId id="400" r:id="rId31"/>
    <p:sldId id="401" r:id="rId32"/>
    <p:sldId id="402" r:id="rId33"/>
    <p:sldId id="403" r:id="rId34"/>
    <p:sldId id="361" r:id="rId35"/>
    <p:sldId id="386" r:id="rId36"/>
    <p:sldId id="387" r:id="rId37"/>
    <p:sldId id="408" r:id="rId38"/>
  </p:sldIdLst>
  <p:sldSz cx="12192000" cy="6858000"/>
  <p:notesSz cx="6858000" cy="9144000"/>
  <p:embeddedFontLst>
    <p:embeddedFont>
      <p:font typeface="Century Gothic" panose="020B0502020202020204" pitchFamily="3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994A06-A645-84D2-D63A-0483DB4D83C5}" name="Kathleen Webb" initials="KW" userId="S::Kathleen.Webb@arkcurriculumplus.org.uk::cbb8dd05-48af-49e8-b1d0-c6b737c1bd1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6E6"/>
    <a:srgbClr val="EDF1F9"/>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F83874-1616-314B-9B02-B3D2A2B25154}" v="7" dt="2025-02-03T11:42:14.47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68493"/>
  </p:normalViewPr>
  <p:slideViewPr>
    <p:cSldViewPr snapToGrid="0">
      <p:cViewPr varScale="1">
        <p:scale>
          <a:sx n="66" d="100"/>
          <a:sy n="66" d="100"/>
        </p:scale>
        <p:origin x="268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3.fntdata"/><Relationship Id="rId47" Type="http://schemas.openxmlformats.org/officeDocument/2006/relationships/font" Target="fonts/font8.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font" Target="fonts/font1.fntdata"/><Relationship Id="rId45"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5.fntdata"/><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7.fntdata"/><Relationship Id="rId20" Type="http://schemas.openxmlformats.org/officeDocument/2006/relationships/slide" Target="slides/slide16.xml"/><Relationship Id="rId41" Type="http://schemas.openxmlformats.org/officeDocument/2006/relationships/font" Target="fonts/font2.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a:t>Exposition type: </a:t>
            </a:r>
            <a:r>
              <a:rPr lang="en-GB"/>
              <a:t>Demonstration</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a:t>To assist your exposition, it is preferable to have a demonstration of the electrolysis of sodium chloride solution for this part of the lesson. Let students see you making up the solution with sodium chloride and water.</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i="0"/>
              <a:t>Now let’s think about the negative ions.</a:t>
            </a:r>
          </a:p>
          <a:p>
            <a:pPr marL="0" lvl="0" indent="0" algn="l" rtl="0">
              <a:lnSpc>
                <a:spcPct val="100000"/>
              </a:lnSpc>
              <a:spcBef>
                <a:spcPts val="0"/>
              </a:spcBef>
              <a:spcAft>
                <a:spcPts val="0"/>
              </a:spcAft>
              <a:buSzPts val="1400"/>
              <a:buNone/>
            </a:pPr>
            <a:r>
              <a:rPr lang="en-GB" b="0" i="1"/>
              <a:t>What is the negative ion that would result from the electrolysis of sodium chloride? </a:t>
            </a:r>
            <a:r>
              <a:rPr lang="en-GB" b="1" i="1"/>
              <a:t>Cl</a:t>
            </a:r>
            <a:r>
              <a:rPr lang="en-GB" b="1" i="1" baseline="3000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is the negative ion that would result from the electrolysis of water? </a:t>
            </a:r>
            <a:r>
              <a:rPr lang="en-GB" b="1" i="1"/>
              <a:t>OH</a:t>
            </a:r>
            <a:r>
              <a:rPr lang="en-GB" b="1" i="1" baseline="30000"/>
              <a:t>-</a:t>
            </a:r>
          </a:p>
          <a:p>
            <a:pPr marL="0" lvl="0" indent="0" algn="l" rtl="0">
              <a:lnSpc>
                <a:spcPct val="100000"/>
              </a:lnSpc>
              <a:spcBef>
                <a:spcPts val="0"/>
              </a:spcBef>
              <a:spcAft>
                <a:spcPts val="0"/>
              </a:spcAft>
              <a:buSzPts val="1400"/>
              <a:buNone/>
            </a:pPr>
            <a:r>
              <a:rPr lang="en-GB" b="0" i="0"/>
              <a:t>When I carry out electrolysis of sodium chloride solution, only one negative ion can be discharged at the anode. You will need to be able to deduce which of these ions it will be.</a:t>
            </a:r>
          </a:p>
          <a:p>
            <a:pPr marL="0" lvl="0" indent="0" algn="l" rtl="0">
              <a:lnSpc>
                <a:spcPct val="100000"/>
              </a:lnSpc>
              <a:spcBef>
                <a:spcPts val="0"/>
              </a:spcBef>
              <a:spcAft>
                <a:spcPts val="0"/>
              </a:spcAft>
              <a:buSzPts val="1400"/>
              <a:buNone/>
            </a:pPr>
            <a:r>
              <a:rPr lang="en-GB" b="0" i="0"/>
              <a:t>Key point: </a:t>
            </a:r>
            <a:r>
              <a:rPr lang="en-GB" b="0" i="0" u="sng"/>
              <a:t>For negative ions at the </a:t>
            </a:r>
            <a:r>
              <a:rPr lang="en-GB" b="0" i="0" u="sng" err="1"/>
              <a:t>anide</a:t>
            </a:r>
            <a:r>
              <a:rPr lang="en-GB" b="0" i="0" u="sng"/>
              <a:t>, the hydroxide ion is always discharged, </a:t>
            </a:r>
            <a:r>
              <a:rPr lang="en-GB" b="1" i="0" u="sng"/>
              <a:t>unless</a:t>
            </a:r>
            <a:r>
              <a:rPr lang="en-GB" b="0" i="0" u="sng"/>
              <a:t> there is a halide (group 7 ion present)</a:t>
            </a:r>
          </a:p>
          <a:p>
            <a:pPr marL="0" lvl="0" indent="0" algn="l" rtl="0">
              <a:lnSpc>
                <a:spcPct val="100000"/>
              </a:lnSpc>
              <a:spcBef>
                <a:spcPts val="0"/>
              </a:spcBef>
              <a:spcAft>
                <a:spcPts val="0"/>
              </a:spcAft>
              <a:buSzPts val="1400"/>
              <a:buNone/>
            </a:pPr>
            <a:r>
              <a:rPr lang="en-GB" b="0" i="0" u="none"/>
              <a:t>You can see that there is a halide ion present, a chloride ion. That means that the chloride ion will be discharged at the anode, not the hydroxide ion.</a:t>
            </a:r>
          </a:p>
          <a:p>
            <a:pPr marL="0" lvl="0" indent="0" algn="l" rtl="0">
              <a:lnSpc>
                <a:spcPct val="100000"/>
              </a:lnSpc>
              <a:spcBef>
                <a:spcPts val="0"/>
              </a:spcBef>
              <a:spcAft>
                <a:spcPts val="0"/>
              </a:spcAft>
              <a:buSzPts val="1400"/>
              <a:buNone/>
            </a:pPr>
            <a:r>
              <a:rPr lang="en-GB" b="0" i="0" u="none"/>
              <a:t>The hydroxide ion will remain behind in the electrolyte, and chlorine will be discharged. We will observe chlorine gas at the anode.</a:t>
            </a:r>
          </a:p>
          <a:p>
            <a:pPr marL="0" lvl="0" indent="0" algn="l" rtl="0">
              <a:lnSpc>
                <a:spcPct val="100000"/>
              </a:lnSpc>
              <a:spcBef>
                <a:spcPts val="0"/>
              </a:spcBef>
              <a:spcAft>
                <a:spcPts val="0"/>
              </a:spcAft>
              <a:buSzPts val="1400"/>
              <a:buNone/>
            </a:pPr>
            <a:r>
              <a:rPr lang="en-GB" b="1" i="0" u="none"/>
              <a:t>Carry out the electrolysis, focusing students attention on the anode and observing the bubbles. If possible you can even test this gas by adding some litmus paper and watching it bleach white.</a:t>
            </a:r>
          </a:p>
          <a:p>
            <a:pPr marL="0" lvl="0" indent="0" algn="l" rtl="0">
              <a:lnSpc>
                <a:spcPct val="100000"/>
              </a:lnSpc>
              <a:spcBef>
                <a:spcPts val="0"/>
              </a:spcBef>
              <a:spcAft>
                <a:spcPts val="0"/>
              </a:spcAft>
              <a:buSzPts val="1400"/>
              <a:buNone/>
            </a:pPr>
            <a:r>
              <a:rPr lang="en-GB" b="0" i="0" u="none"/>
              <a:t>(HT only) Thinking back to your learning about half equations, let’s write a half equation for this discharge of chlorine.</a:t>
            </a:r>
          </a:p>
          <a:p>
            <a:pPr marL="0" lvl="0" indent="0" algn="l" rtl="0">
              <a:lnSpc>
                <a:spcPct val="100000"/>
              </a:lnSpc>
              <a:spcBef>
                <a:spcPts val="0"/>
              </a:spcBef>
              <a:spcAft>
                <a:spcPts val="0"/>
              </a:spcAft>
              <a:buSzPts val="1400"/>
              <a:buNone/>
            </a:pPr>
            <a:r>
              <a:rPr lang="en-GB" b="0" i="0" u="none"/>
              <a:t>Remember chlorine gas has the formula Cl</a:t>
            </a:r>
            <a:r>
              <a:rPr lang="en-GB" b="0" i="0" u="none" baseline="-25000"/>
              <a:t>2</a:t>
            </a:r>
            <a:r>
              <a:rPr lang="en-GB" b="0" i="0" u="none"/>
              <a:t>.</a:t>
            </a:r>
          </a:p>
          <a:p>
            <a:pPr marL="0" lvl="0" indent="0" algn="l" rtl="0">
              <a:lnSpc>
                <a:spcPct val="100000"/>
              </a:lnSpc>
              <a:spcBef>
                <a:spcPts val="0"/>
              </a:spcBef>
              <a:spcAft>
                <a:spcPts val="0"/>
              </a:spcAft>
              <a:buSzPts val="1400"/>
              <a:buNone/>
            </a:pPr>
            <a:r>
              <a:rPr lang="en-GB" b="1" i="0" u="none"/>
              <a:t>Give students some time to look back at previous notes to deduce the half equation before giving the answer: </a:t>
            </a:r>
            <a:r>
              <a:rPr lang="en-GB" sz="1200" b="1" i="1">
                <a:solidFill>
                  <a:schemeClr val="accent2">
                    <a:lumMod val="60000"/>
                    <a:lumOff val="40000"/>
                  </a:schemeClr>
                </a:solidFill>
                <a:latin typeface="Century Gothic" panose="020B0502020202020204" pitchFamily="34" charset="0"/>
              </a:rPr>
              <a:t>2Cl</a:t>
            </a:r>
            <a:r>
              <a:rPr lang="en-GB" sz="1200" b="1" i="1" baseline="30000">
                <a:solidFill>
                  <a:schemeClr val="accent2">
                    <a:lumMod val="60000"/>
                    <a:lumOff val="40000"/>
                  </a:schemeClr>
                </a:solidFill>
                <a:latin typeface="Century Gothic" panose="020B0502020202020204" pitchFamily="34" charset="0"/>
              </a:rPr>
              <a:t>-</a:t>
            </a:r>
            <a:r>
              <a:rPr lang="en-GB" sz="1200" b="1" i="1">
                <a:solidFill>
                  <a:schemeClr val="accent2">
                    <a:lumMod val="60000"/>
                    <a:lumOff val="40000"/>
                  </a:schemeClr>
                </a:solidFill>
                <a:latin typeface="Century Gothic" panose="020B0502020202020204" pitchFamily="34" charset="0"/>
              </a:rPr>
              <a:t> → Cl</a:t>
            </a:r>
            <a:r>
              <a:rPr lang="en-GB" sz="1200" b="1" i="1" baseline="-25000">
                <a:solidFill>
                  <a:schemeClr val="accent2">
                    <a:lumMod val="60000"/>
                    <a:lumOff val="40000"/>
                  </a:schemeClr>
                </a:solidFill>
                <a:latin typeface="Century Gothic" panose="020B0502020202020204" pitchFamily="34" charset="0"/>
              </a:rPr>
              <a:t>2 </a:t>
            </a:r>
            <a:r>
              <a:rPr lang="en-GB" sz="1200" b="1" i="1">
                <a:solidFill>
                  <a:schemeClr val="accent2">
                    <a:lumMod val="60000"/>
                    <a:lumOff val="40000"/>
                  </a:schemeClr>
                </a:solidFill>
                <a:latin typeface="Century Gothic" panose="020B0502020202020204" pitchFamily="34" charset="0"/>
              </a:rPr>
              <a:t>+ 2e</a:t>
            </a:r>
            <a:r>
              <a:rPr lang="en-GB" sz="1200" b="1" i="1" baseline="30000">
                <a:solidFill>
                  <a:schemeClr val="accent2">
                    <a:lumMod val="60000"/>
                    <a:lumOff val="40000"/>
                  </a:schemeClr>
                </a:solidFill>
                <a:latin typeface="Century Gothic" panose="020B0502020202020204" pitchFamily="34" charset="0"/>
              </a:rPr>
              <a:t>-</a:t>
            </a:r>
            <a:endParaRPr lang="en-GB" sz="900" b="1" i="1" u="none" strike="noStrike" cap="none" baseline="30000">
              <a:solidFill>
                <a:schemeClr val="accent1"/>
              </a:solidFill>
              <a:latin typeface="Arial"/>
              <a:ea typeface="Arial"/>
              <a:cs typeface="Arial"/>
              <a:sym typeface="Arial"/>
            </a:endParaRP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85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Answer:</a:t>
            </a:r>
          </a:p>
          <a:p>
            <a:r>
              <a:rPr lang="en-GB" b="0"/>
              <a:t>The ions in the solution would be Cu</a:t>
            </a:r>
            <a:r>
              <a:rPr lang="en-GB" b="0" baseline="30000"/>
              <a:t>2+</a:t>
            </a:r>
            <a:r>
              <a:rPr lang="en-GB" b="0"/>
              <a:t>, SO</a:t>
            </a:r>
            <a:r>
              <a:rPr lang="en-GB" b="0" baseline="-25000"/>
              <a:t>4</a:t>
            </a:r>
            <a:r>
              <a:rPr lang="en-GB" b="0" baseline="30000"/>
              <a:t>2-</a:t>
            </a:r>
            <a:r>
              <a:rPr lang="en-GB" b="0"/>
              <a:t>, H</a:t>
            </a:r>
            <a:r>
              <a:rPr lang="en-GB" b="0" baseline="30000"/>
              <a:t>+</a:t>
            </a:r>
            <a:r>
              <a:rPr lang="en-GB" b="0"/>
              <a:t> and OH</a:t>
            </a:r>
            <a:r>
              <a:rPr lang="en-GB" b="0" baseline="30000"/>
              <a:t>-</a:t>
            </a:r>
          </a:p>
          <a:p>
            <a:r>
              <a:rPr lang="en-GB" b="0" baseline="0"/>
              <a:t>Of the positive ions, copper is least reactive, and therefore the copper ions will be discharged at the cathode. Copper metal will be deposited on the electrode.</a:t>
            </a:r>
          </a:p>
          <a:p>
            <a:r>
              <a:rPr lang="en-GB" b="0" baseline="0"/>
              <a:t>Of the negative ions, hydroxide ions will be discharged as there are no halide ions present. Therefore at the anode, bubbles of oxygen gas will be observed.</a:t>
            </a:r>
          </a:p>
          <a:p>
            <a:endParaRPr lang="en-GB" b="1"/>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9752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0194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2163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971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253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1F3864"/>
                </a:solidFill>
                <a:latin typeface="Century Gothic"/>
                <a:ea typeface="Century Gothic"/>
                <a:cs typeface="Century Gothic"/>
                <a:sym typeface="Century Gothic"/>
              </a:rPr>
              <a:t>Foundation: </a:t>
            </a:r>
            <a:r>
              <a:rPr lang="en-GB" sz="1200" b="0" i="0" u="none" strike="noStrike" cap="none">
                <a:solidFill>
                  <a:srgbClr val="1F3864"/>
                </a:solidFill>
                <a:latin typeface="Century Gothic"/>
                <a:ea typeface="Century Gothic"/>
                <a:cs typeface="Century Gothic"/>
                <a:sym typeface="Century Gothic"/>
              </a:rPr>
              <a:t>Molten magnesium chloride is electrolysed. State what is produced at the anode and cathode.</a:t>
            </a:r>
            <a:endParaRPr lang="en-GB" sz="900" b="0" i="0" u="none" strike="noStrike" cap="none">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7030A0"/>
                </a:solidFill>
                <a:latin typeface="Century Gothic"/>
                <a:ea typeface="Century Gothic"/>
                <a:cs typeface="Century Gothic"/>
                <a:sym typeface="Century Gothic"/>
              </a:rPr>
              <a:t>Stretch: </a:t>
            </a:r>
            <a:r>
              <a:rPr lang="en-GB" sz="1200" b="0" i="0" u="none" strike="noStrike" cap="none">
                <a:solidFill>
                  <a:srgbClr val="1F3864"/>
                </a:solidFill>
                <a:latin typeface="Century Gothic"/>
                <a:ea typeface="Century Gothic"/>
                <a:cs typeface="Century Gothic"/>
                <a:sym typeface="Century Gothic"/>
              </a:rPr>
              <a:t>Explain how magnesium is formed at the negative electrode (cathode)</a:t>
            </a:r>
            <a:endParaRPr lang="en-GB"/>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b="1"/>
              <a:t>Answers:</a:t>
            </a:r>
          </a:p>
          <a:p>
            <a:pPr marL="0" lvl="0" indent="0" algn="l" rtl="0">
              <a:lnSpc>
                <a:spcPct val="100000"/>
              </a:lnSpc>
              <a:spcBef>
                <a:spcPts val="0"/>
              </a:spcBef>
              <a:spcAft>
                <a:spcPts val="0"/>
              </a:spcAft>
              <a:buSzPts val="1400"/>
              <a:buNone/>
            </a:pPr>
            <a:r>
              <a:rPr lang="en-GB"/>
              <a:t>Foundation: At the anode, chlorine gas is produced. At the cathode, magnesium is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Stretch: </a:t>
            </a:r>
            <a:r>
              <a:rPr lang="en-GB" sz="1200" b="0" i="0" u="none" strike="noStrike" cap="none">
                <a:solidFill>
                  <a:srgbClr val="1F3864"/>
                </a:solidFill>
                <a:latin typeface="Century Gothic"/>
                <a:sym typeface="Century Gothic"/>
              </a:rPr>
              <a:t>Positive m</a:t>
            </a:r>
            <a:r>
              <a:rPr lang="en-GB" sz="1200" b="0" i="0" u="none" strike="noStrike" cap="none">
                <a:solidFill>
                  <a:srgbClr val="1F3864"/>
                </a:solidFill>
                <a:latin typeface="Century Gothic"/>
                <a:ea typeface="Century Gothic"/>
                <a:cs typeface="Century Gothic"/>
                <a:sym typeface="Century Gothic"/>
              </a:rPr>
              <a:t>agnesium ions are attracted to the negative cathode. Here, they gain electrons and are discharged as magnesium metal. </a:t>
            </a:r>
            <a:endParaRPr lang="en-GB"/>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a:p>
          <a:p>
            <a:pPr marL="0" lvl="0" indent="0" algn="l" rtl="0">
              <a:lnSpc>
                <a:spcPct val="100000"/>
              </a:lnSpc>
              <a:spcBef>
                <a:spcPts val="0"/>
              </a:spcBef>
              <a:spcAft>
                <a:spcPts val="0"/>
              </a:spcAft>
              <a:buSzPts val="1400"/>
              <a:buNone/>
            </a:pPr>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6088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1320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45787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648592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9749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78181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Answers: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Q2 – could also say that solutions have OH- and H+ ions in the mixture whereas molten salts do not.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6808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95420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Suggested guidance: </a:t>
            </a:r>
            <a:r>
              <a:rPr lang="en-GB" b="0"/>
              <a:t>before showing the full diagram, draw it bit by bit on the board and question students about how to draw this correctly. If there are no periodic tables available, tell students that the atomic number of fluorine is 9 before they attempt this question.</a:t>
            </a: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058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are unable to deduce which positive ion is discharged at the cathode when there is more than one.</a:t>
            </a:r>
          </a:p>
          <a:p>
            <a:pPr marL="0" marR="0" lvl="0" indent="0" algn="l" rtl="0">
              <a:lnSpc>
                <a:spcPct val="100000"/>
              </a:lnSpc>
              <a:spcBef>
                <a:spcPts val="0"/>
              </a:spcBef>
              <a:spcAft>
                <a:spcPts val="0"/>
              </a:spcAft>
              <a:buClr>
                <a:schemeClr val="dk1"/>
              </a:buClr>
              <a:buSzPts val="1200"/>
              <a:buFont typeface="+mj-lt"/>
              <a:buNone/>
            </a:pPr>
            <a:r>
              <a:rPr lang="en-GB" b="0"/>
              <a:t>If students answer B or D, they do not realise that negative ions are not discharged at the cathode.</a:t>
            </a:r>
          </a:p>
          <a:p>
            <a:pPr marL="0" marR="0" lvl="0" indent="0" algn="l" rtl="0">
              <a:lnSpc>
                <a:spcPct val="100000"/>
              </a:lnSpc>
              <a:spcBef>
                <a:spcPts val="0"/>
              </a:spcBef>
              <a:spcAft>
                <a:spcPts val="0"/>
              </a:spcAft>
              <a:buClr>
                <a:schemeClr val="dk1"/>
              </a:buClr>
              <a:buSzPts val="1200"/>
              <a:buFont typeface="+mj-lt"/>
              <a:buNone/>
            </a:pPr>
            <a:r>
              <a:rPr lang="en-GB" i="1"/>
              <a:t>To fix-it, annotate a diagram of electrolysis with the different ions present during the electrolysis of an ionic substance in a solution of water. Narrate your thinking process to decide which ions are discharged at each electrode, and then give students different solutions to practice doing the same.</a:t>
            </a:r>
            <a:endParaRPr lang="en-GB" b="1"/>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they have almost chosen the correct ions, however they have demonstrated the misconception the the ions from water are hydrogen and oxide, instead of hydrogen and hydroxide ions.</a:t>
            </a:r>
          </a:p>
          <a:p>
            <a:pPr marL="0" marR="0" lvl="0" indent="0" algn="l" rtl="0">
              <a:lnSpc>
                <a:spcPct val="100000"/>
              </a:lnSpc>
              <a:spcBef>
                <a:spcPts val="0"/>
              </a:spcBef>
              <a:spcAft>
                <a:spcPts val="0"/>
              </a:spcAft>
              <a:buClr>
                <a:schemeClr val="dk1"/>
              </a:buClr>
              <a:buSzPts val="1200"/>
              <a:buFont typeface="+mj-lt"/>
              <a:buNone/>
            </a:pPr>
            <a:r>
              <a:rPr lang="en-GB" b="0"/>
              <a:t>If students answer C, they have chosen the compounds that make up the electrolyte (water and copper chloride) instead of the ions that these dissociate into, as the question requests.</a:t>
            </a:r>
          </a:p>
          <a:p>
            <a:pPr marL="0" marR="0" lvl="0" indent="0" algn="l" rtl="0">
              <a:lnSpc>
                <a:spcPct val="100000"/>
              </a:lnSpc>
              <a:spcBef>
                <a:spcPts val="0"/>
              </a:spcBef>
              <a:spcAft>
                <a:spcPts val="0"/>
              </a:spcAft>
              <a:buClr>
                <a:schemeClr val="dk1"/>
              </a:buClr>
              <a:buSzPts val="1200"/>
              <a:buFont typeface="+mj-lt"/>
              <a:buNone/>
            </a:pPr>
            <a:r>
              <a:rPr lang="en-GB" b="0"/>
              <a:t>If students answer D, they have chosen the ions that are left behind after the other ions are used up/discharged at the electrodes. </a:t>
            </a:r>
            <a:r>
              <a:rPr lang="en-GB" i="1"/>
              <a:t>To fix-it, annotate a diagram of electrolysis with the different ions present during the electrolysis of an ionic substance in a solution of water. Show that the electrolyte is the liquid with all ions in before electrolysis occurs.</a:t>
            </a:r>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t>
            </a:r>
            <a:r>
              <a:rPr lang="en-GB" sz="1200" b="0" i="0" u="none" strike="noStrike" cap="none">
                <a:solidFill>
                  <a:schemeClr val="accent1"/>
                </a:solidFill>
                <a:latin typeface="Century Gothic"/>
                <a:ea typeface="Century Gothic"/>
                <a:cs typeface="Century Gothic"/>
                <a:sym typeface="Century Gothic"/>
              </a:rPr>
              <a:t>Elements</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a:t>
            </a:r>
            <a:r>
              <a:rPr lang="en-GB" sz="1200" b="0" i="0" u="none" strike="noStrike" cap="none">
                <a:solidFill>
                  <a:schemeClr val="accent1"/>
                </a:solidFill>
                <a:latin typeface="Century Gothic"/>
                <a:ea typeface="Century Gothic"/>
                <a:cs typeface="Century Gothic"/>
                <a:sym typeface="Century Gothic"/>
              </a:rPr>
              <a:t>False, the metal is produced at the cathode</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 </a:t>
            </a:r>
            <a:r>
              <a:rPr lang="en-GB" sz="1200" b="0" i="0" u="none" strike="noStrike" cap="none">
                <a:solidFill>
                  <a:schemeClr val="accent1"/>
                </a:solidFill>
                <a:latin typeface="Century Gothic"/>
                <a:ea typeface="Century Gothic"/>
                <a:cs typeface="Century Gothic"/>
                <a:sym typeface="Century Gothic"/>
              </a:rPr>
              <a:t>2O</a:t>
            </a:r>
            <a:r>
              <a:rPr lang="en-GB" sz="1200" b="0" i="0" u="none" strike="noStrike" cap="none" baseline="30000">
                <a:solidFill>
                  <a:schemeClr val="accent1"/>
                </a:solidFill>
                <a:latin typeface="Century Gothic"/>
                <a:ea typeface="Century Gothic"/>
                <a:cs typeface="Century Gothic"/>
                <a:sym typeface="Century Gothic"/>
              </a:rPr>
              <a:t>2-</a:t>
            </a:r>
            <a:r>
              <a:rPr lang="en-GB" sz="1200" b="0" i="0" u="none" strike="noStrike" cap="none">
                <a:solidFill>
                  <a:schemeClr val="accent1"/>
                </a:solidFill>
                <a:latin typeface="Century Gothic"/>
                <a:ea typeface="Century Gothic"/>
                <a:cs typeface="Century Gothic"/>
                <a:sym typeface="Century Gothic"/>
              </a:rPr>
              <a:t> + 2e- → 2O</a:t>
            </a:r>
            <a:r>
              <a:rPr lang="en-GB" sz="1200" b="0" i="0" u="none" strike="noStrike" cap="none" baseline="-25000">
                <a:solidFill>
                  <a:schemeClr val="accent1"/>
                </a:solidFill>
                <a:latin typeface="Century Gothic"/>
                <a:ea typeface="Century Gothic"/>
                <a:cs typeface="Century Gothic"/>
                <a:sym typeface="Century Gothic"/>
              </a:rPr>
              <a:t>2</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a:t>
            </a:r>
            <a:r>
              <a:rPr lang="en-GB" sz="1200" b="0" i="0" u="none" strike="noStrike" cap="none">
                <a:solidFill>
                  <a:schemeClr val="accent1"/>
                </a:solidFill>
                <a:latin typeface="Century Gothic"/>
                <a:ea typeface="Century Gothic"/>
                <a:cs typeface="Century Gothic"/>
                <a:sym typeface="Century Gothic"/>
              </a:rPr>
              <a:t>Lead (Pb</a:t>
            </a:r>
            <a:r>
              <a:rPr lang="en-GB" sz="1200" b="0" i="0" u="none" strike="noStrike" cap="none" baseline="30000">
                <a:solidFill>
                  <a:schemeClr val="accent1"/>
                </a:solidFill>
                <a:latin typeface="Century Gothic"/>
                <a:ea typeface="Century Gothic"/>
                <a:cs typeface="Century Gothic"/>
                <a:sym typeface="Century Gothic"/>
              </a:rPr>
              <a:t>2+</a:t>
            </a:r>
            <a:r>
              <a:rPr lang="en-GB" sz="1200" b="0" i="0" u="none" strike="noStrike" cap="none">
                <a:solidFill>
                  <a:schemeClr val="accent1"/>
                </a:solidFill>
                <a:latin typeface="Century Gothic"/>
                <a:ea typeface="Century Gothic"/>
                <a:cs typeface="Century Gothic"/>
                <a:sym typeface="Century Gothic"/>
              </a:rPr>
              <a:t>) and bromide (Br</a:t>
            </a:r>
            <a:r>
              <a:rPr lang="en-GB" sz="1200" b="0" i="0" u="none" strike="noStrike" cap="none" baseline="30000">
                <a:solidFill>
                  <a:schemeClr val="accent1"/>
                </a:solidFill>
                <a:latin typeface="Century Gothic"/>
                <a:ea typeface="Century Gothic"/>
                <a:cs typeface="Century Gothic"/>
                <a:sym typeface="Century Gothic"/>
              </a:rPr>
              <a:t>-</a:t>
            </a:r>
            <a:r>
              <a:rPr lang="en-GB" sz="1200" b="0" i="0" u="none" strike="noStrike" cap="none">
                <a:solidFill>
                  <a:schemeClr val="accent1"/>
                </a:solidFill>
                <a:latin typeface="Century Gothic"/>
                <a:ea typeface="Century Gothic"/>
                <a:cs typeface="Century Gothic"/>
                <a:sym typeface="Century Gothic"/>
              </a:rPr>
              <a:t>)</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5. </a:t>
            </a:r>
            <a:r>
              <a:rPr lang="en-GB" sz="1200" b="0" i="0" u="none" strike="noStrike" cap="none">
                <a:solidFill>
                  <a:schemeClr val="accent1"/>
                </a:solidFill>
                <a:latin typeface="Century Gothic"/>
                <a:ea typeface="Century Gothic"/>
                <a:cs typeface="Century Gothic"/>
                <a:sym typeface="Century Gothic"/>
              </a:rPr>
              <a:t>2e</a:t>
            </a:r>
            <a:r>
              <a:rPr lang="en-GB" sz="1200" b="0" i="0" u="none" strike="noStrike" cap="none" baseline="30000">
                <a:solidFill>
                  <a:schemeClr val="accent1"/>
                </a:solidFill>
                <a:latin typeface="Century Gothic"/>
                <a:ea typeface="Century Gothic"/>
                <a:cs typeface="Century Gothic"/>
                <a:sym typeface="Century Gothic"/>
              </a:rPr>
              <a:t>-</a:t>
            </a:r>
            <a:endParaRPr lang="en-GB" sz="900" b="0" i="0" u="none" strike="noStrike" cap="none" baseline="3000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Drill:</a:t>
            </a:r>
          </a:p>
          <a:p>
            <a:pPr marL="228600" lvl="0" indent="-228600" algn="l" rtl="0">
              <a:lnSpc>
                <a:spcPct val="100000"/>
              </a:lnSpc>
              <a:spcBef>
                <a:spcPts val="0"/>
              </a:spcBef>
              <a:spcAft>
                <a:spcPts val="0"/>
              </a:spcAft>
              <a:buSzPts val="1400"/>
              <a:buAutoNum type="arabicPeriod"/>
            </a:pPr>
            <a:r>
              <a:rPr lang="en-GB"/>
              <a:t>At the anode, chlorine gas is produced. At the cathode, magnesium is produced.</a:t>
            </a:r>
          </a:p>
          <a:p>
            <a:pPr marL="228600" lvl="0" indent="-228600" algn="l" rtl="0">
              <a:lnSpc>
                <a:spcPct val="100000"/>
              </a:lnSpc>
              <a:spcBef>
                <a:spcPts val="0"/>
              </a:spcBef>
              <a:spcAft>
                <a:spcPts val="0"/>
              </a:spcAft>
              <a:buSzPts val="1400"/>
              <a:buAutoNum type="arabicPeriod"/>
            </a:pPr>
            <a:r>
              <a:rPr lang="en-GB" sz="1200" b="0" i="0" u="none" strike="noStrike" cap="none">
                <a:solidFill>
                  <a:srgbClr val="1F3864"/>
                </a:solidFill>
                <a:latin typeface="Century Gothic"/>
                <a:sym typeface="Century Gothic"/>
              </a:rPr>
              <a:t>Positive m</a:t>
            </a:r>
            <a:r>
              <a:rPr lang="en-GB" sz="1200" b="0" i="0" u="none" strike="noStrike" cap="none">
                <a:solidFill>
                  <a:srgbClr val="1F3864"/>
                </a:solidFill>
                <a:latin typeface="Century Gothic"/>
                <a:ea typeface="Century Gothic"/>
                <a:cs typeface="Century Gothic"/>
                <a:sym typeface="Century Gothic"/>
              </a:rPr>
              <a:t>agnesium ions are attracted to the negative cathode. Here, they gain electrons and are discharged as magnesium metal. </a:t>
            </a: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C, they do not realise that water always reacts when an aqueous solution is electrolysed. </a:t>
            </a:r>
            <a:r>
              <a:rPr lang="en-GB" i="1"/>
              <a:t>To fix-it, explain that although water is always split up into its ions, that is not the same as these ions are always discharged at the electrodes.</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86021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Ben Franklin used a kite to draw electricity from lightning</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Leyden jars could store charge and produce a spark of electricity</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 Doctors used electricity to treat patients with electric shocks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Alessandro Volta invented the electric pile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5. </a:t>
            </a:r>
            <a:r>
              <a:rPr lang="en-GB" sz="1200" i="0" u="none" strike="noStrike" cap="none">
                <a:solidFill>
                  <a:schemeClr val="dk1"/>
                </a:solidFill>
                <a:latin typeface="Century Gothic"/>
                <a:ea typeface="Century Gothic"/>
                <a:cs typeface="Century Gothic"/>
                <a:sym typeface="Century Gothic"/>
              </a:rPr>
              <a:t>Willian Nicholson and Anthony Carlisle used the current generated by a  battery to decompose water into hydrogen and water.</a:t>
            </a:r>
            <a:endParaRPr lang="en-GB" sz="900" b="0" i="0" u="none" strike="noStrike" cap="none">
              <a:solidFill>
                <a:srgbClr val="000000"/>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GB" sz="1200" b="1" kern="1200">
                <a:solidFill>
                  <a:schemeClr val="tx1"/>
                </a:solidFill>
                <a:effectLst/>
                <a:latin typeface="+mn-lt"/>
                <a:ea typeface="+mn-ea"/>
                <a:cs typeface="+mn-cs"/>
              </a:rPr>
              <a:t>Big Idea: Reactions Rearrange Matter</a:t>
            </a:r>
          </a:p>
          <a:p>
            <a:pPr marL="0"/>
            <a:r>
              <a:rPr lang="en-GB" sz="1200" b="0" kern="1200">
                <a:solidFill>
                  <a:schemeClr val="tx1"/>
                </a:solidFill>
                <a:effectLst/>
                <a:latin typeface="+mn-lt"/>
                <a:ea typeface="+mn-ea"/>
                <a:cs typeface="+mn-cs"/>
              </a:rPr>
              <a:t>Student have explored electrolysis of molten ionic compounds and should now be confident in writing half equations to represent the discharge of ions at the electrodes. In this lesson, we will build on that learning by introducing the electrolysis of solutions with more than one type of positive or negative ion.</a:t>
            </a:r>
          </a:p>
          <a:p>
            <a:pPr marL="0"/>
            <a:endParaRPr lang="en-GB" sz="1200" kern="1200">
              <a:solidFill>
                <a:schemeClr val="tx1"/>
              </a:solidFill>
              <a:effectLst/>
              <a:latin typeface="+mn-lt"/>
              <a:ea typeface="+mn-ea"/>
              <a:cs typeface="+mn-cs"/>
            </a:endParaRPr>
          </a:p>
          <a:p>
            <a:pPr marL="0"/>
            <a:r>
              <a:rPr lang="en-GB" sz="1200" b="1" kern="1200">
                <a:solidFill>
                  <a:schemeClr val="tx1"/>
                </a:solidFill>
                <a:effectLst/>
                <a:latin typeface="+mn-lt"/>
                <a:ea typeface="+mn-ea"/>
                <a:cs typeface="+mn-cs"/>
              </a:rPr>
              <a:t>Suggested Hook:</a:t>
            </a:r>
          </a:p>
          <a:p>
            <a:pPr marL="0"/>
            <a:r>
              <a:rPr lang="en-GB" sz="1200" b="0" kern="1200">
                <a:solidFill>
                  <a:schemeClr val="tx1"/>
                </a:solidFill>
                <a:effectLst/>
                <a:latin typeface="+mn-lt"/>
                <a:ea typeface="+mn-ea"/>
                <a:cs typeface="+mn-cs"/>
              </a:rPr>
              <a:t>Ask students what will be produced when sodium chloride in water is electrolysed. When students suggest sodium and chlorine, tell them that that is incorrect, and to think about why. Ask them what effect they think the water in the solution will have..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C4.2.10 Lesson Objectives:</a:t>
            </a:r>
          </a:p>
          <a:p>
            <a:r>
              <a:rPr lang="en-US" sz="1800" dirty="0">
                <a:latin typeface="Century Gothic" panose="020B0502020202020204" pitchFamily="34" charset="0"/>
              </a:rPr>
              <a:t>Critical: List the ions present in the electrolytes of molten salts and salt solutions.</a:t>
            </a:r>
          </a:p>
          <a:p>
            <a:r>
              <a:rPr lang="en-US" sz="1800" dirty="0">
                <a:latin typeface="Century Gothic" panose="020B0502020202020204" pitchFamily="34" charset="0"/>
              </a:rPr>
              <a:t>Critical: Explain which ions are discharged at the anode and cathode.</a:t>
            </a:r>
          </a:p>
          <a:p>
            <a:r>
              <a:rPr lang="en-US" sz="1800" dirty="0">
                <a:latin typeface="Century Gothic" panose="020B0502020202020204" pitchFamily="34" charset="0"/>
              </a:rPr>
              <a:t>Core: Predict what will be observed at the anode and cathode.</a:t>
            </a:r>
          </a:p>
          <a:p>
            <a:r>
              <a:rPr lang="en-US" sz="1800" dirty="0">
                <a:latin typeface="Century Gothic" panose="020B0502020202020204" pitchFamily="34" charset="0"/>
              </a:rPr>
              <a:t>Stretch: Write half equations for the discharge of ions at each electrode.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made the mistake of thinking that sodium ions are negatively charged. </a:t>
            </a:r>
            <a:r>
              <a:rPr lang="en-GB" i="1" dirty="0"/>
              <a:t>To fix-it, ask students to draw the electronic configuration of a sodium atom. Discuss how these atoms lose electrons (just as other metal atoms do), and that this causes them to be positively charged.</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have made the mistake of thinking that a negative ion is attracted to the negative electrode. </a:t>
            </a:r>
            <a:r>
              <a:rPr lang="en-GB" i="1" dirty="0"/>
              <a:t>To fix-it, remind students that anions are attracted to the anode and cations are attracted to the cathode.</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D, they have not grasped that ions are not produced at the electrodes. </a:t>
            </a:r>
            <a:r>
              <a:rPr lang="en-GB" i="1" dirty="0"/>
              <a:t>To fix-it, remind students that ions are attracted to the electrodes, but that neutral atoms are produced there.</a:t>
            </a:r>
          </a:p>
          <a:p>
            <a:pPr marL="0" marR="0" lvl="0" indent="0" algn="l" rtl="0">
              <a:lnSpc>
                <a:spcPct val="100000"/>
              </a:lnSpc>
              <a:spcBef>
                <a:spcPts val="0"/>
              </a:spcBef>
              <a:spcAft>
                <a:spcPts val="0"/>
              </a:spcAft>
              <a:buClr>
                <a:schemeClr val="dk1"/>
              </a:buClr>
              <a:buSzPts val="1200"/>
              <a:buFont typeface="+mj-lt"/>
              <a:buNone/>
            </a:pPr>
            <a:r>
              <a:rPr lang="en-GB" b="0" i="0" dirty="0"/>
              <a:t>If students answer C or C, they think that an ion with a positive charge will move to the positive electrode. </a:t>
            </a:r>
            <a:r>
              <a:rPr lang="en-GB" i="1" dirty="0"/>
              <a:t>To fix-it, remind students that anions are attracted to the anode and cations are attracted to the cathode.</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i="0" dirty="0"/>
              <a:t>If students answer A, they think that negative ions will lose electrons.</a:t>
            </a:r>
          </a:p>
          <a:p>
            <a:pPr marL="0" marR="0" lvl="0" indent="0" algn="l" rtl="0">
              <a:lnSpc>
                <a:spcPct val="100000"/>
              </a:lnSpc>
              <a:spcBef>
                <a:spcPts val="0"/>
              </a:spcBef>
              <a:spcAft>
                <a:spcPts val="0"/>
              </a:spcAft>
              <a:buClr>
                <a:schemeClr val="dk1"/>
              </a:buClr>
              <a:buSzPts val="1200"/>
              <a:buFont typeface="+mj-lt"/>
              <a:buNone/>
            </a:pPr>
            <a:r>
              <a:rPr lang="en-GB" b="0" dirty="0"/>
              <a:t>If students answer C, they think that negative ions move to the negative electrode. </a:t>
            </a:r>
          </a:p>
          <a:p>
            <a:pPr marL="0" marR="0" lvl="0" indent="0" algn="l" rtl="0">
              <a:lnSpc>
                <a:spcPct val="100000"/>
              </a:lnSpc>
              <a:spcBef>
                <a:spcPts val="0"/>
              </a:spcBef>
              <a:spcAft>
                <a:spcPts val="0"/>
              </a:spcAft>
              <a:buClr>
                <a:schemeClr val="dk1"/>
              </a:buClr>
              <a:buSzPts val="1200"/>
              <a:buFont typeface="+mj-lt"/>
              <a:buNone/>
            </a:pPr>
            <a:r>
              <a:rPr lang="en-GB" i="1" dirty="0"/>
              <a:t>To fix-it, use a diagram to annotate the process of electrolysis, showing the movement of different ions towards the electrodes, and where ions are gained or lost.</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Exposition type: </a:t>
            </a:r>
            <a:r>
              <a:rPr lang="en-GB"/>
              <a:t>Demonstration</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Teacher guidance:</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Having this apparatus to use as a demonstration is much preferable to relying on the slide alone, if at all possible. This also has the added benefit of being able to test for the hydrogen and oxygen gases.</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The half equations are required for </a:t>
            </a:r>
            <a:r>
              <a:rPr lang="en-GB" b="1"/>
              <a:t>higher tier only</a:t>
            </a:r>
            <a:r>
              <a:rPr lang="en-GB"/>
              <a:t>.</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Model teacher exposition:</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This piece of apparatus is called a Hoffman Voltameter. It is used to carry out electrolysis of water.</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Although it looks very different to the electrolysis set up you have seen in previous lessons, it does exactly the same job, and it has all of the same parts, just arranged slightly differently.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You can see here is the electrolyte.</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is the electrolyte in this set up again? </a:t>
            </a:r>
            <a:r>
              <a:rPr lang="en-GB" b="1" i="1"/>
              <a:t>Water</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You can see there is a cell connected to the anode and cathode.</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is the charge on the anode? </a:t>
            </a:r>
            <a:r>
              <a:rPr lang="en-GB" b="1" i="1"/>
              <a:t>positive</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is the charge on the cathode? </a:t>
            </a:r>
            <a:r>
              <a:rPr lang="en-GB" b="1" i="1"/>
              <a:t>negative</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And why is the cell connected to the anode and cathode? </a:t>
            </a:r>
            <a:r>
              <a:rPr lang="en-GB" b="1" i="1"/>
              <a:t>So that electrical current can be passed through the water to break it up into its parts.</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do you think the ‘parts’ or the ions in water will be?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Any time electrolysis is carried out on water, or on any solution that contains water, it’s split up into the same 2 ions: H</a:t>
            </a:r>
            <a:r>
              <a:rPr lang="en-GB" b="0" i="0" baseline="30000"/>
              <a:t>+</a:t>
            </a:r>
            <a:r>
              <a:rPr lang="en-GB" b="0" i="0"/>
              <a:t> (hydrogen ions) and OH</a:t>
            </a:r>
            <a:r>
              <a:rPr lang="en-GB" b="0" i="0" baseline="30000"/>
              <a:t>-</a:t>
            </a:r>
            <a:r>
              <a:rPr lang="en-GB" b="0" i="0"/>
              <a:t> (hydroxide ions). </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Dual code the formulae and names of these ions onto the board.</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You can see once I turn on the apparatus, there are bubbles forming, and gas collecting.</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And now you can see the benefit </a:t>
            </a:r>
            <a:r>
              <a:rPr lang="en-GB" b="0" i="0" err="1"/>
              <a:t>fo</a:t>
            </a:r>
            <a:r>
              <a:rPr lang="en-GB" b="0" i="0"/>
              <a:t> setting up our electrolysis in this apparatus: I can collect those gases using the taps at the top.</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Collect a sample of each gas.</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Carry out the gas tests on these to prove that you are collecting oxygen and hydrogen gases.</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Notice that the volume of hydrogen gas collected is double the volume of oxygen gas. </a:t>
            </a:r>
            <a:r>
              <a:rPr lang="en-GB" b="0" i="1"/>
              <a:t>Why is this?</a:t>
            </a:r>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a:t>This is because the formula for water is H</a:t>
            </a:r>
            <a:r>
              <a:rPr lang="en-GB" b="1" i="1" baseline="-25000"/>
              <a:t>2</a:t>
            </a:r>
            <a:r>
              <a:rPr lang="en-GB" b="1" i="1"/>
              <a:t>O – there is twice as much hydrogen!</a:t>
            </a:r>
            <a:endParaRPr lang="en-GB"/>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Image source: </a:t>
            </a:r>
            <a:r>
              <a:rPr lang="en-GB" err="1"/>
              <a:t>Roland.chem</a:t>
            </a:r>
            <a:r>
              <a:rPr lang="en-GB"/>
              <a:t>, CC0, via Wikimedia Commons</a:t>
            </a:r>
          </a:p>
          <a:p>
            <a:pPr marL="0"/>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4294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a:t>Exposition type: </a:t>
            </a:r>
            <a:r>
              <a:rPr lang="en-GB"/>
              <a:t>Demonstration</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a:t>To assist your exposition, it is preferable to have a demonstration of the electrolysis of sodium chloride solution for this part of the lesson. Let students see you making up the solution with sodium chloride and water.</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a:t>So as we have just seen water can be electrolysed into hydrogen and hydroxide ions.</a:t>
            </a:r>
          </a:p>
          <a:p>
            <a:pPr marL="0" lvl="0" indent="0" algn="l" rtl="0">
              <a:lnSpc>
                <a:spcPct val="100000"/>
              </a:lnSpc>
              <a:spcBef>
                <a:spcPts val="0"/>
              </a:spcBef>
              <a:spcAft>
                <a:spcPts val="0"/>
              </a:spcAft>
              <a:buSzPts val="1400"/>
              <a:buNone/>
            </a:pPr>
            <a:r>
              <a:rPr lang="en-GB" b="0" i="0"/>
              <a:t>In previous lessons we have seen that molten salts like sodium chloride can be electrolysed. </a:t>
            </a:r>
          </a:p>
          <a:p>
            <a:pPr marL="0" lvl="0" indent="0" algn="l" rtl="0">
              <a:lnSpc>
                <a:spcPct val="100000"/>
              </a:lnSpc>
              <a:spcBef>
                <a:spcPts val="0"/>
              </a:spcBef>
              <a:spcAft>
                <a:spcPts val="0"/>
              </a:spcAft>
              <a:buSzPts val="1400"/>
              <a:buNone/>
            </a:pPr>
            <a:r>
              <a:rPr lang="en-GB" b="0" i="0"/>
              <a:t>So, what would happen if we carry out electrolysis for a salt solution, like sodium chloride solution?</a:t>
            </a:r>
          </a:p>
          <a:p>
            <a:pPr marL="0" lvl="0" indent="0" algn="l" rtl="0">
              <a:lnSpc>
                <a:spcPct val="100000"/>
              </a:lnSpc>
              <a:spcBef>
                <a:spcPts val="0"/>
              </a:spcBef>
              <a:spcAft>
                <a:spcPts val="0"/>
              </a:spcAft>
              <a:buSzPts val="1400"/>
              <a:buNone/>
            </a:pPr>
            <a:r>
              <a:rPr lang="en-GB" b="0" i="0"/>
              <a:t>Let’s think about the positive ions first.</a:t>
            </a:r>
          </a:p>
          <a:p>
            <a:pPr marL="0" lvl="0" indent="0" algn="l" rtl="0">
              <a:lnSpc>
                <a:spcPct val="100000"/>
              </a:lnSpc>
              <a:spcBef>
                <a:spcPts val="0"/>
              </a:spcBef>
              <a:spcAft>
                <a:spcPts val="0"/>
              </a:spcAft>
              <a:buSzPts val="1400"/>
              <a:buNone/>
            </a:pPr>
            <a:r>
              <a:rPr lang="en-GB" b="0" i="1"/>
              <a:t>What is the positive ion that would result from the electrolysis of sodium chloride? </a:t>
            </a:r>
            <a:r>
              <a:rPr lang="en-GB" b="1" i="1"/>
              <a:t>Na</a:t>
            </a:r>
            <a:r>
              <a:rPr lang="en-GB" b="1" i="1" baseline="3000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What is the positive ion that would result from the electrolysis of water? </a:t>
            </a:r>
            <a:r>
              <a:rPr lang="en-GB" b="1" i="1"/>
              <a:t>H</a:t>
            </a:r>
            <a:r>
              <a:rPr lang="en-GB" b="1" i="1" baseline="30000"/>
              <a:t>+</a:t>
            </a:r>
          </a:p>
          <a:p>
            <a:pPr marL="0" lvl="0" indent="0" algn="l" rtl="0">
              <a:lnSpc>
                <a:spcPct val="100000"/>
              </a:lnSpc>
              <a:spcBef>
                <a:spcPts val="0"/>
              </a:spcBef>
              <a:spcAft>
                <a:spcPts val="0"/>
              </a:spcAft>
              <a:buSzPts val="1400"/>
              <a:buNone/>
            </a:pPr>
            <a:r>
              <a:rPr lang="en-GB" b="0" i="0"/>
              <a:t>So, when I carry out electrolysis of sodium chloride solution, only one positive ion can be discharged at the cathode. You will need to be able to deduce which of these ions it will be.</a:t>
            </a:r>
          </a:p>
          <a:p>
            <a:pPr marL="0" lvl="0" indent="0" algn="l" rtl="0">
              <a:lnSpc>
                <a:spcPct val="100000"/>
              </a:lnSpc>
              <a:spcBef>
                <a:spcPts val="0"/>
              </a:spcBef>
              <a:spcAft>
                <a:spcPts val="0"/>
              </a:spcAft>
              <a:buSzPts val="1400"/>
              <a:buNone/>
            </a:pPr>
            <a:r>
              <a:rPr lang="en-GB" b="0" i="0"/>
              <a:t>Key point: </a:t>
            </a:r>
            <a:r>
              <a:rPr lang="en-GB" b="0" i="0" u="sng"/>
              <a:t>For positive ions at the cathode, the least reactive ion is always discharged. </a:t>
            </a:r>
          </a:p>
          <a:p>
            <a:pPr marL="0" lvl="0" indent="0" algn="l" rtl="0">
              <a:lnSpc>
                <a:spcPct val="100000"/>
              </a:lnSpc>
              <a:spcBef>
                <a:spcPts val="0"/>
              </a:spcBef>
              <a:spcAft>
                <a:spcPts val="0"/>
              </a:spcAft>
              <a:buSzPts val="1400"/>
              <a:buNone/>
            </a:pPr>
            <a:r>
              <a:rPr lang="en-GB" b="0" i="1" u="none"/>
              <a:t>How will you know which is less reactive between hydrogen and sodium? </a:t>
            </a:r>
            <a:r>
              <a:rPr lang="en-GB" b="1" i="1" u="none"/>
              <a:t>Look at the reactivity series.</a:t>
            </a:r>
          </a:p>
          <a:p>
            <a:pPr marL="0" lvl="0" indent="0" algn="l" rtl="0">
              <a:lnSpc>
                <a:spcPct val="100000"/>
              </a:lnSpc>
              <a:spcBef>
                <a:spcPts val="0"/>
              </a:spcBef>
              <a:spcAft>
                <a:spcPts val="0"/>
              </a:spcAft>
              <a:buSzPts val="1400"/>
              <a:buNone/>
            </a:pPr>
            <a:r>
              <a:rPr lang="en-GB" b="1" i="0" u="none"/>
              <a:t>Direct students to look at the reactivity series handout.</a:t>
            </a:r>
          </a:p>
          <a:p>
            <a:pPr marL="0" lvl="0" indent="0" algn="l" rtl="0">
              <a:lnSpc>
                <a:spcPct val="100000"/>
              </a:lnSpc>
              <a:spcBef>
                <a:spcPts val="0"/>
              </a:spcBef>
              <a:spcAft>
                <a:spcPts val="0"/>
              </a:spcAft>
              <a:buSzPts val="1400"/>
              <a:buNone/>
            </a:pPr>
            <a:r>
              <a:rPr lang="en-GB" b="0" i="0" u="none"/>
              <a:t>You can see that hydrogen is lower down than sodium on the reactivity series, therefore hydrogen is less reactive than sodium. That means that hydrogen will be discharged at the cathode, not sodium.</a:t>
            </a:r>
          </a:p>
          <a:p>
            <a:pPr marL="0" lvl="0" indent="0" algn="l" rtl="0">
              <a:lnSpc>
                <a:spcPct val="100000"/>
              </a:lnSpc>
              <a:spcBef>
                <a:spcPts val="0"/>
              </a:spcBef>
              <a:spcAft>
                <a:spcPts val="0"/>
              </a:spcAft>
              <a:buSzPts val="1400"/>
              <a:buNone/>
            </a:pPr>
            <a:r>
              <a:rPr lang="en-GB" b="0" i="0" u="none"/>
              <a:t>The sodium will remain behind in the electrolyte, and the hydrogen will be discharged. We will observe hydrogen gas at the cathode.</a:t>
            </a:r>
          </a:p>
          <a:p>
            <a:pPr marL="0" lvl="0" indent="0" algn="l" rtl="0">
              <a:lnSpc>
                <a:spcPct val="100000"/>
              </a:lnSpc>
              <a:spcBef>
                <a:spcPts val="0"/>
              </a:spcBef>
              <a:spcAft>
                <a:spcPts val="0"/>
              </a:spcAft>
              <a:buSzPts val="1400"/>
              <a:buNone/>
            </a:pPr>
            <a:r>
              <a:rPr lang="en-GB" b="1" i="0" u="none"/>
              <a:t>Carry out the electrolysis, focusing students attention on the cathode and observing the bubbles. If possible you can even test this gas using the squeaky pop test to prove it is in fact hydrogen.</a:t>
            </a:r>
          </a:p>
          <a:p>
            <a:pPr marL="0" lvl="0" indent="0" algn="l" rtl="0">
              <a:lnSpc>
                <a:spcPct val="100000"/>
              </a:lnSpc>
              <a:spcBef>
                <a:spcPts val="0"/>
              </a:spcBef>
              <a:spcAft>
                <a:spcPts val="0"/>
              </a:spcAft>
              <a:buSzPts val="1400"/>
              <a:buNone/>
            </a:pPr>
            <a:r>
              <a:rPr lang="en-GB" b="0" i="0" u="none"/>
              <a:t>(HT only) Thinking back to your learning about half equations, let’s write a half equation for this discharge of hydrogen.</a:t>
            </a:r>
          </a:p>
          <a:p>
            <a:pPr marL="0" lvl="0" indent="0" algn="l" rtl="0">
              <a:lnSpc>
                <a:spcPct val="100000"/>
              </a:lnSpc>
              <a:spcBef>
                <a:spcPts val="0"/>
              </a:spcBef>
              <a:spcAft>
                <a:spcPts val="0"/>
              </a:spcAft>
              <a:buSzPts val="1400"/>
              <a:buNone/>
            </a:pPr>
            <a:r>
              <a:rPr lang="en-GB" b="0" i="0" u="none"/>
              <a:t>Remember hydrogen gas has the formula H</a:t>
            </a:r>
            <a:r>
              <a:rPr lang="en-GB" b="0" i="0" u="none" baseline="-25000"/>
              <a:t>2</a:t>
            </a:r>
            <a:r>
              <a:rPr lang="en-GB" b="0" i="0" u="none"/>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u="none"/>
              <a:t>Give students some time to look back at previous notes to deduce the half equation before giving the answer: </a:t>
            </a:r>
            <a:r>
              <a:rPr lang="en-GB" sz="1200" b="1" i="1">
                <a:solidFill>
                  <a:schemeClr val="accent2">
                    <a:lumMod val="60000"/>
                    <a:lumOff val="40000"/>
                  </a:schemeClr>
                </a:solidFill>
                <a:latin typeface="Century Gothic" panose="020B0502020202020204" pitchFamily="34" charset="0"/>
              </a:rPr>
              <a:t>2H</a:t>
            </a:r>
            <a:r>
              <a:rPr lang="en-GB" sz="1200" b="1" i="1" baseline="30000">
                <a:solidFill>
                  <a:schemeClr val="accent2">
                    <a:lumMod val="60000"/>
                    <a:lumOff val="40000"/>
                  </a:schemeClr>
                </a:solidFill>
                <a:latin typeface="Century Gothic" panose="020B0502020202020204" pitchFamily="34" charset="0"/>
              </a:rPr>
              <a:t>+</a:t>
            </a:r>
            <a:r>
              <a:rPr lang="en-GB" sz="1200" b="1" i="1">
                <a:solidFill>
                  <a:schemeClr val="accent2">
                    <a:lumMod val="60000"/>
                    <a:lumOff val="40000"/>
                  </a:schemeClr>
                </a:solidFill>
                <a:latin typeface="Century Gothic" panose="020B0502020202020204" pitchFamily="34" charset="0"/>
              </a:rPr>
              <a:t> + 2e</a:t>
            </a:r>
            <a:r>
              <a:rPr lang="en-GB" sz="1200" b="1" i="1" baseline="30000">
                <a:solidFill>
                  <a:schemeClr val="accent2">
                    <a:lumMod val="60000"/>
                    <a:lumOff val="40000"/>
                  </a:schemeClr>
                </a:solidFill>
                <a:latin typeface="Century Gothic" panose="020B0502020202020204" pitchFamily="34" charset="0"/>
              </a:rPr>
              <a:t>-</a:t>
            </a:r>
            <a:r>
              <a:rPr lang="en-GB" sz="1200" b="1" i="1">
                <a:solidFill>
                  <a:schemeClr val="accent2">
                    <a:lumMod val="60000"/>
                    <a:lumOff val="40000"/>
                  </a:schemeClr>
                </a:solidFill>
                <a:latin typeface="Century Gothic" panose="020B0502020202020204" pitchFamily="34" charset="0"/>
              </a:rPr>
              <a:t> → H</a:t>
            </a:r>
            <a:r>
              <a:rPr lang="en-GB" sz="1200" b="1" i="1" baseline="-25000">
                <a:solidFill>
                  <a:schemeClr val="accent2">
                    <a:lumMod val="60000"/>
                    <a:lumOff val="40000"/>
                  </a:schemeClr>
                </a:solidFill>
                <a:latin typeface="Century Gothic" panose="020B0502020202020204" pitchFamily="34" charset="0"/>
              </a:rPr>
              <a:t>2</a:t>
            </a:r>
            <a:endParaRPr lang="en-GB" b="1" i="0" u="none"/>
          </a:p>
          <a:p>
            <a:pPr marL="0" lvl="0" indent="0" algn="l" rtl="0">
              <a:lnSpc>
                <a:spcPct val="100000"/>
              </a:lnSpc>
              <a:spcBef>
                <a:spcPts val="0"/>
              </a:spcBef>
              <a:spcAft>
                <a:spcPts val="0"/>
              </a:spcAft>
              <a:buSzPts val="1400"/>
              <a:buNone/>
            </a:pPr>
            <a:endParaRPr lang="en-GB" b="1" i="0"/>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020184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9011789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22846843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9148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78768487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4482152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3988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3345554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4100465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324613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142939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242399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757103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13677687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47914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157524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a:latin typeface="Century Gothic" panose="020B0502020202020204" pitchFamily="34" charset="0"/>
              </a:rPr>
              <a:t>Complete the boxes highlighted in orange.</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2916205399"/>
              </p:ext>
            </p:extLst>
          </p:nvPr>
        </p:nvGraphicFramePr>
        <p:xfrm>
          <a:off x="560944" y="1028585"/>
          <a:ext cx="10910620" cy="3931920"/>
        </p:xfrm>
        <a:graphic>
          <a:graphicData uri="http://schemas.openxmlformats.org/drawingml/2006/table">
            <a:tbl>
              <a:tblPr firstRow="1" bandRow="1">
                <a:tableStyleId>{5940675A-B579-460E-94D1-54222C63F5DA}</a:tableStyleId>
              </a:tblPr>
              <a:tblGrid>
                <a:gridCol w="2119911">
                  <a:extLst>
                    <a:ext uri="{9D8B030D-6E8A-4147-A177-3AD203B41FA5}">
                      <a16:colId xmlns:a16="http://schemas.microsoft.com/office/drawing/2014/main" val="2992347426"/>
                    </a:ext>
                  </a:extLst>
                </a:gridCol>
                <a:gridCol w="2140527">
                  <a:extLst>
                    <a:ext uri="{9D8B030D-6E8A-4147-A177-3AD203B41FA5}">
                      <a16:colId xmlns:a16="http://schemas.microsoft.com/office/drawing/2014/main" val="4196544052"/>
                    </a:ext>
                  </a:extLst>
                </a:gridCol>
                <a:gridCol w="2057400">
                  <a:extLst>
                    <a:ext uri="{9D8B030D-6E8A-4147-A177-3AD203B41FA5}">
                      <a16:colId xmlns:a16="http://schemas.microsoft.com/office/drawing/2014/main" val="506603736"/>
                    </a:ext>
                  </a:extLst>
                </a:gridCol>
                <a:gridCol w="2514600">
                  <a:extLst>
                    <a:ext uri="{9D8B030D-6E8A-4147-A177-3AD203B41FA5}">
                      <a16:colId xmlns:a16="http://schemas.microsoft.com/office/drawing/2014/main" val="2605022468"/>
                    </a:ext>
                  </a:extLst>
                </a:gridCol>
                <a:gridCol w="2078182">
                  <a:extLst>
                    <a:ext uri="{9D8B030D-6E8A-4147-A177-3AD203B41FA5}">
                      <a16:colId xmlns:a16="http://schemas.microsoft.com/office/drawing/2014/main" val="4226324680"/>
                    </a:ext>
                  </a:extLst>
                </a:gridCol>
              </a:tblGrid>
              <a:tr h="370840">
                <a:tc>
                  <a:txBody>
                    <a:bodyPr/>
                    <a:lstStyle/>
                    <a:p>
                      <a:r>
                        <a:rPr lang="en-GB" sz="2400" b="1">
                          <a:latin typeface="Century Gothic" panose="020B0502020202020204" pitchFamily="34" charset="0"/>
                        </a:rPr>
                        <a:t>Electrolyte name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Positive 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Negative 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Ion discharged at the cathode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Ion discharged at the anode</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a:latin typeface="Century Gothic" panose="020B0502020202020204" pitchFamily="34" charset="0"/>
                        </a:rPr>
                        <a:t>Molten sodium chloride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a:latin typeface="Century Gothic" panose="020B0502020202020204" pitchFamily="34" charset="0"/>
                        </a:rPr>
                        <a:t>Sodium chloride solution</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bl>
          </a:graphicData>
        </a:graphic>
      </p:graphicFrame>
      <p:sp>
        <p:nvSpPr>
          <p:cNvPr id="5" name="Rectangle 4">
            <a:extLst>
              <a:ext uri="{FF2B5EF4-FFF2-40B4-BE49-F238E27FC236}">
                <a16:creationId xmlns:a16="http://schemas.microsoft.com/office/drawing/2014/main" id="{7CA33E82-CBB4-CF04-705A-82B343C1A20D}"/>
              </a:ext>
            </a:extLst>
          </p:cNvPr>
          <p:cNvSpPr/>
          <p:nvPr/>
        </p:nvSpPr>
        <p:spPr>
          <a:xfrm>
            <a:off x="2671746" y="2580593"/>
            <a:ext cx="2118915"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26C75E68-81E1-70DE-1C06-2A56E305CC09}"/>
              </a:ext>
            </a:extLst>
          </p:cNvPr>
          <p:cNvSpPr/>
          <p:nvPr/>
        </p:nvSpPr>
        <p:spPr>
          <a:xfrm>
            <a:off x="2671745" y="3770549"/>
            <a:ext cx="2118915"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9D516B23-1C5D-EB58-0C50-53E72AF9376C}"/>
              </a:ext>
            </a:extLst>
          </p:cNvPr>
          <p:cNvSpPr/>
          <p:nvPr/>
        </p:nvSpPr>
        <p:spPr>
          <a:xfrm>
            <a:off x="4790542" y="2580592"/>
            <a:ext cx="2118915"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EAA827E-F36C-95F1-7EA6-A908A682DE36}"/>
              </a:ext>
            </a:extLst>
          </p:cNvPr>
          <p:cNvSpPr/>
          <p:nvPr/>
        </p:nvSpPr>
        <p:spPr>
          <a:xfrm>
            <a:off x="4790541" y="3764228"/>
            <a:ext cx="2118915"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D9A89BC9-116B-5EB2-3AAB-142AF838B6CA}"/>
              </a:ext>
            </a:extLst>
          </p:cNvPr>
          <p:cNvSpPr/>
          <p:nvPr/>
        </p:nvSpPr>
        <p:spPr>
          <a:xfrm>
            <a:off x="6909336" y="2580591"/>
            <a:ext cx="2454274"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10E9CD-A48D-DCC5-4DB1-72B3ED539F1F}"/>
              </a:ext>
            </a:extLst>
          </p:cNvPr>
          <p:cNvSpPr/>
          <p:nvPr/>
        </p:nvSpPr>
        <p:spPr>
          <a:xfrm>
            <a:off x="6922405" y="3764228"/>
            <a:ext cx="2441205"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103;p1">
            <a:extLst>
              <a:ext uri="{FF2B5EF4-FFF2-40B4-BE49-F238E27FC236}">
                <a16:creationId xmlns:a16="http://schemas.microsoft.com/office/drawing/2014/main" id="{AE6A9FBD-DF41-D269-A838-57127EDD396D}"/>
              </a:ext>
            </a:extLst>
          </p:cNvPr>
          <p:cNvSpPr txBox="1"/>
          <p:nvPr/>
        </p:nvSpPr>
        <p:spPr>
          <a:xfrm>
            <a:off x="3371470" y="2947917"/>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E7B10D04-20BD-DDA6-024F-AAB76BE7B81F}"/>
              </a:ext>
            </a:extLst>
          </p:cNvPr>
          <p:cNvSpPr txBox="1"/>
          <p:nvPr/>
        </p:nvSpPr>
        <p:spPr>
          <a:xfrm>
            <a:off x="3364995" y="3953209"/>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 </a:t>
            </a:r>
            <a:r>
              <a:rPr lang="en-GB" sz="2400" b="1">
                <a:solidFill>
                  <a:schemeClr val="accent1"/>
                </a:solidFill>
                <a:latin typeface="Century Gothic"/>
                <a:ea typeface="Arial"/>
                <a:cs typeface="Arial"/>
                <a:sym typeface="Century Gothic"/>
              </a:rPr>
              <a:t>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5" name="Google Shape;103;p1">
            <a:extLst>
              <a:ext uri="{FF2B5EF4-FFF2-40B4-BE49-F238E27FC236}">
                <a16:creationId xmlns:a16="http://schemas.microsoft.com/office/drawing/2014/main" id="{9361D7E5-8F39-EBFD-01FE-321163316AC9}"/>
              </a:ext>
            </a:extLst>
          </p:cNvPr>
          <p:cNvSpPr txBox="1"/>
          <p:nvPr/>
        </p:nvSpPr>
        <p:spPr>
          <a:xfrm>
            <a:off x="5514520" y="2967376"/>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6" name="Google Shape;103;p1">
            <a:extLst>
              <a:ext uri="{FF2B5EF4-FFF2-40B4-BE49-F238E27FC236}">
                <a16:creationId xmlns:a16="http://schemas.microsoft.com/office/drawing/2014/main" id="{9A8B2333-6A43-9F9D-5813-889648F47907}"/>
              </a:ext>
            </a:extLst>
          </p:cNvPr>
          <p:cNvSpPr txBox="1"/>
          <p:nvPr/>
        </p:nvSpPr>
        <p:spPr>
          <a:xfrm>
            <a:off x="5545656" y="3953209"/>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OH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7" name="Google Shape;103;p1">
            <a:extLst>
              <a:ext uri="{FF2B5EF4-FFF2-40B4-BE49-F238E27FC236}">
                <a16:creationId xmlns:a16="http://schemas.microsoft.com/office/drawing/2014/main" id="{91B17092-A4AD-3CE9-3E0C-0DFF9E0B076C}"/>
              </a:ext>
            </a:extLst>
          </p:cNvPr>
          <p:cNvSpPr txBox="1"/>
          <p:nvPr/>
        </p:nvSpPr>
        <p:spPr>
          <a:xfrm>
            <a:off x="7776858" y="2776108"/>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8" name="Google Shape;103;p1">
            <a:extLst>
              <a:ext uri="{FF2B5EF4-FFF2-40B4-BE49-F238E27FC236}">
                <a16:creationId xmlns:a16="http://schemas.microsoft.com/office/drawing/2014/main" id="{1204BD96-82B9-8DF7-C48F-CA9B0E2CCB43}"/>
              </a:ext>
            </a:extLst>
          </p:cNvPr>
          <p:cNvSpPr txBox="1"/>
          <p:nvPr/>
        </p:nvSpPr>
        <p:spPr>
          <a:xfrm>
            <a:off x="7881010" y="3998505"/>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9" name="TextBox 18">
            <a:extLst>
              <a:ext uri="{FF2B5EF4-FFF2-40B4-BE49-F238E27FC236}">
                <a16:creationId xmlns:a16="http://schemas.microsoft.com/office/drawing/2014/main" id="{8ECF2643-4533-F2E3-CE49-7E60E1774C17}"/>
              </a:ext>
            </a:extLst>
          </p:cNvPr>
          <p:cNvSpPr txBox="1"/>
          <p:nvPr/>
        </p:nvSpPr>
        <p:spPr>
          <a:xfrm>
            <a:off x="465637" y="5755465"/>
            <a:ext cx="5581977" cy="830997"/>
          </a:xfrm>
          <a:prstGeom prst="rect">
            <a:avLst/>
          </a:prstGeom>
          <a:noFill/>
        </p:spPr>
        <p:txBody>
          <a:bodyPr wrap="none" rtlCol="0">
            <a:spAutoFit/>
          </a:bodyPr>
          <a:lstStyle/>
          <a:p>
            <a:r>
              <a:rPr lang="en-GB" sz="2400" b="1">
                <a:latin typeface="Century Gothic" panose="020B0502020202020204" pitchFamily="34" charset="0"/>
              </a:rPr>
              <a:t>PANIC</a:t>
            </a:r>
          </a:p>
          <a:p>
            <a:r>
              <a:rPr lang="en-GB" sz="2400" b="1" u="sng">
                <a:latin typeface="Century Gothic" panose="020B0502020202020204" pitchFamily="34" charset="0"/>
              </a:rPr>
              <a:t>P</a:t>
            </a:r>
            <a:r>
              <a:rPr lang="en-GB" sz="2400">
                <a:latin typeface="Century Gothic" panose="020B0502020202020204" pitchFamily="34" charset="0"/>
              </a:rPr>
              <a:t>ositive </a:t>
            </a:r>
            <a:r>
              <a:rPr lang="en-GB" sz="2400" b="1" u="sng">
                <a:latin typeface="Century Gothic" panose="020B0502020202020204" pitchFamily="34" charset="0"/>
              </a:rPr>
              <a:t>A</a:t>
            </a:r>
            <a:r>
              <a:rPr lang="en-GB" sz="2400">
                <a:latin typeface="Century Gothic" panose="020B0502020202020204" pitchFamily="34" charset="0"/>
              </a:rPr>
              <a:t>node </a:t>
            </a:r>
            <a:r>
              <a:rPr lang="en-GB" sz="2400" b="1" u="sng">
                <a:latin typeface="Century Gothic" panose="020B0502020202020204" pitchFamily="34" charset="0"/>
              </a:rPr>
              <a:t>N</a:t>
            </a:r>
            <a:r>
              <a:rPr lang="en-GB" sz="2400">
                <a:latin typeface="Century Gothic" panose="020B0502020202020204" pitchFamily="34" charset="0"/>
              </a:rPr>
              <a:t>egative </a:t>
            </a:r>
            <a:r>
              <a:rPr lang="en-GB" sz="2400" b="1" u="sng">
                <a:latin typeface="Century Gothic" panose="020B0502020202020204" pitchFamily="34" charset="0"/>
              </a:rPr>
              <a:t>I</a:t>
            </a:r>
            <a:r>
              <a:rPr lang="en-GB" sz="2400">
                <a:latin typeface="Century Gothic" panose="020B0502020202020204" pitchFamily="34" charset="0"/>
              </a:rPr>
              <a:t>s </a:t>
            </a:r>
            <a:r>
              <a:rPr lang="en-GB" sz="2400" b="1" u="sng">
                <a:latin typeface="Century Gothic" panose="020B0502020202020204" pitchFamily="34" charset="0"/>
              </a:rPr>
              <a:t>C</a:t>
            </a:r>
            <a:r>
              <a:rPr lang="en-GB" sz="2400">
                <a:latin typeface="Century Gothic" panose="020B0502020202020204" pitchFamily="34" charset="0"/>
              </a:rPr>
              <a:t>athode</a:t>
            </a:r>
          </a:p>
        </p:txBody>
      </p:sp>
      <p:sp>
        <p:nvSpPr>
          <p:cNvPr id="20" name="TextBox 19">
            <a:extLst>
              <a:ext uri="{FF2B5EF4-FFF2-40B4-BE49-F238E27FC236}">
                <a16:creationId xmlns:a16="http://schemas.microsoft.com/office/drawing/2014/main" id="{B480C592-69C3-E4B3-7AE7-42AD604AA947}"/>
              </a:ext>
            </a:extLst>
          </p:cNvPr>
          <p:cNvSpPr txBox="1"/>
          <p:nvPr/>
        </p:nvSpPr>
        <p:spPr>
          <a:xfrm>
            <a:off x="6909337" y="5116472"/>
            <a:ext cx="4250664" cy="1200329"/>
          </a:xfrm>
          <a:prstGeom prst="rect">
            <a:avLst/>
          </a:prstGeom>
          <a:noFill/>
        </p:spPr>
        <p:txBody>
          <a:bodyPr wrap="square" rtlCol="0">
            <a:spAutoFit/>
          </a:bodyPr>
          <a:lstStyle/>
          <a:p>
            <a:r>
              <a:rPr lang="en-GB" sz="2400" b="1" i="1">
                <a:latin typeface="Century Gothic" panose="020B0502020202020204" pitchFamily="34" charset="0"/>
              </a:rPr>
              <a:t>(HT only) Can you write half equations for each ion discharged?</a:t>
            </a:r>
          </a:p>
        </p:txBody>
      </p:sp>
      <p:sp>
        <p:nvSpPr>
          <p:cNvPr id="21" name="Google Shape;103;p1">
            <a:extLst>
              <a:ext uri="{FF2B5EF4-FFF2-40B4-BE49-F238E27FC236}">
                <a16:creationId xmlns:a16="http://schemas.microsoft.com/office/drawing/2014/main" id="{B5E1640A-3B2A-FEC5-52A3-102E380C674B}"/>
              </a:ext>
            </a:extLst>
          </p:cNvPr>
          <p:cNvSpPr txBox="1"/>
          <p:nvPr/>
        </p:nvSpPr>
        <p:spPr>
          <a:xfrm>
            <a:off x="7022745" y="3256828"/>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Na</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Na</a:t>
            </a:r>
            <a:endParaRPr sz="1400" b="1" i="1" u="none" strike="noStrike" cap="none" baseline="30000">
              <a:solidFill>
                <a:schemeClr val="accent1"/>
              </a:solidFill>
              <a:latin typeface="Arial"/>
              <a:ea typeface="Arial"/>
              <a:cs typeface="Arial"/>
              <a:sym typeface="Arial"/>
            </a:endParaRPr>
          </a:p>
        </p:txBody>
      </p:sp>
      <p:sp>
        <p:nvSpPr>
          <p:cNvPr id="22" name="Google Shape;103;p1">
            <a:extLst>
              <a:ext uri="{FF2B5EF4-FFF2-40B4-BE49-F238E27FC236}">
                <a16:creationId xmlns:a16="http://schemas.microsoft.com/office/drawing/2014/main" id="{7DDBE2BB-C9C9-C0E0-1FDA-794022205E91}"/>
              </a:ext>
            </a:extLst>
          </p:cNvPr>
          <p:cNvSpPr txBox="1"/>
          <p:nvPr/>
        </p:nvSpPr>
        <p:spPr>
          <a:xfrm>
            <a:off x="7022745" y="4466450"/>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2H</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+ 2e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H</a:t>
            </a:r>
            <a:r>
              <a:rPr lang="en-GB" sz="2400" b="1" i="1" baseline="-25000">
                <a:solidFill>
                  <a:schemeClr val="accent2">
                    <a:lumMod val="60000"/>
                    <a:lumOff val="40000"/>
                  </a:schemeClr>
                </a:solidFill>
                <a:latin typeface="Century Gothic" panose="020B0502020202020204" pitchFamily="34" charset="0"/>
              </a:rPr>
              <a:t>2</a:t>
            </a:r>
            <a:endParaRPr sz="1400" b="1" i="1" u="none" strike="noStrike" cap="none" baseline="-25000">
              <a:solidFill>
                <a:schemeClr val="accent1"/>
              </a:solidFill>
              <a:latin typeface="Arial"/>
              <a:ea typeface="Arial"/>
              <a:cs typeface="Arial"/>
              <a:sym typeface="Arial"/>
            </a:endParaRPr>
          </a:p>
        </p:txBody>
      </p:sp>
    </p:spTree>
    <p:extLst>
      <p:ext uri="{BB962C8B-B14F-4D97-AF65-F5344CB8AC3E}">
        <p14:creationId xmlns:p14="http://schemas.microsoft.com/office/powerpoint/2010/main" val="41114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liquid in a glass container&#10;&#10;AI-generated content may be incorrect.">
            <a:extLst>
              <a:ext uri="{FF2B5EF4-FFF2-40B4-BE49-F238E27FC236}">
                <a16:creationId xmlns:a16="http://schemas.microsoft.com/office/drawing/2014/main" id="{1A6DAD8A-C55F-B07A-07AD-460B9493FC29}"/>
              </a:ext>
            </a:extLst>
          </p:cNvPr>
          <p:cNvPicPr>
            <a:picLocks noChangeAspect="1"/>
          </p:cNvPicPr>
          <p:nvPr/>
        </p:nvPicPr>
        <p:blipFill>
          <a:blip r:embed="rId3"/>
          <a:stretch>
            <a:fillRect/>
          </a:stretch>
        </p:blipFill>
        <p:spPr>
          <a:xfrm>
            <a:off x="499617" y="819150"/>
            <a:ext cx="3423883" cy="348047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What if there are </a:t>
            </a:r>
            <a:r>
              <a:rPr lang="en-US" u="sng">
                <a:latin typeface="Century Gothic" panose="020B0502020202020204" pitchFamily="34" charset="0"/>
              </a:rPr>
              <a:t>two types of negative ion </a:t>
            </a:r>
            <a:r>
              <a:rPr lang="en-US">
                <a:latin typeface="Century Gothic" panose="020B0502020202020204" pitchFamily="34" charset="0"/>
              </a:rPr>
              <a:t>in the electrolyte?</a:t>
            </a:r>
          </a:p>
        </p:txBody>
      </p:sp>
      <p:sp>
        <p:nvSpPr>
          <p:cNvPr id="3" name="TextBox 2">
            <a:extLst>
              <a:ext uri="{FF2B5EF4-FFF2-40B4-BE49-F238E27FC236}">
                <a16:creationId xmlns:a16="http://schemas.microsoft.com/office/drawing/2014/main" id="{C016FFB1-F3E3-714C-AFDF-EF98170FA663}"/>
              </a:ext>
            </a:extLst>
          </p:cNvPr>
          <p:cNvSpPr txBox="1"/>
          <p:nvPr/>
        </p:nvSpPr>
        <p:spPr>
          <a:xfrm>
            <a:off x="4280454" y="969989"/>
            <a:ext cx="7195930" cy="3293209"/>
          </a:xfrm>
          <a:prstGeom prst="rect">
            <a:avLst/>
          </a:prstGeom>
          <a:noFill/>
        </p:spPr>
        <p:txBody>
          <a:bodyPr wrap="square" rtlCol="0">
            <a:spAutoFit/>
          </a:bodyPr>
          <a:lstStyle/>
          <a:p>
            <a:r>
              <a:rPr lang="en-GB" sz="2400">
                <a:latin typeface="Century Gothic" panose="020B0502020202020204" pitchFamily="34" charset="0"/>
              </a:rPr>
              <a:t>Let’s take the example of</a:t>
            </a:r>
            <a:r>
              <a:rPr lang="en-GB" sz="2400" b="1">
                <a:latin typeface="Century Gothic" panose="020B0502020202020204" pitchFamily="34" charset="0"/>
              </a:rPr>
              <a:t> sodium chloride solution </a:t>
            </a:r>
            <a:r>
              <a:rPr lang="en-GB" sz="2400">
                <a:latin typeface="Century Gothic" panose="020B0502020202020204" pitchFamily="34" charset="0"/>
              </a:rPr>
              <a:t>again.</a:t>
            </a:r>
          </a:p>
          <a:p>
            <a:endParaRPr lang="en-GB" sz="2400" b="1">
              <a:latin typeface="Century Gothic" panose="020B0502020202020204" pitchFamily="34" charset="0"/>
            </a:endParaRPr>
          </a:p>
          <a:p>
            <a:r>
              <a:rPr lang="en-GB" sz="2400">
                <a:latin typeface="Century Gothic" panose="020B0502020202020204" pitchFamily="34" charset="0"/>
              </a:rPr>
              <a:t>Sodium chloride contains the ions </a:t>
            </a:r>
            <a:r>
              <a:rPr lang="en-GB" sz="2400" b="1">
                <a:latin typeface="Century Gothic" panose="020B0502020202020204" pitchFamily="34" charset="0"/>
              </a:rPr>
              <a:t>Na</a:t>
            </a:r>
            <a:r>
              <a:rPr lang="en-GB" sz="2400" b="1" baseline="30000">
                <a:latin typeface="Century Gothic" panose="020B0502020202020204" pitchFamily="34" charset="0"/>
              </a:rPr>
              <a:t>+</a:t>
            </a:r>
            <a:r>
              <a:rPr lang="en-GB" sz="2400">
                <a:latin typeface="Century Gothic" panose="020B0502020202020204" pitchFamily="34" charset="0"/>
              </a:rPr>
              <a:t> and </a:t>
            </a:r>
            <a:r>
              <a:rPr lang="en-GB" sz="2400" b="1" u="sng">
                <a:latin typeface="Century Gothic" panose="020B0502020202020204" pitchFamily="34" charset="0"/>
              </a:rPr>
              <a:t>Cl</a:t>
            </a:r>
            <a:r>
              <a:rPr lang="en-GB" sz="2400" b="1" u="sng" baseline="30000">
                <a:latin typeface="Century Gothic" panose="020B0502020202020204" pitchFamily="34" charset="0"/>
              </a:rPr>
              <a:t>-</a:t>
            </a:r>
            <a:r>
              <a:rPr lang="en-GB" sz="2400">
                <a:latin typeface="Century Gothic" panose="020B0502020202020204" pitchFamily="34" charset="0"/>
              </a:rPr>
              <a:t>.</a:t>
            </a:r>
          </a:p>
          <a:p>
            <a:endParaRPr lang="en-GB" sz="2400" baseline="30000">
              <a:latin typeface="Century Gothic" panose="020B0502020202020204" pitchFamily="34" charset="0"/>
            </a:endParaRPr>
          </a:p>
          <a:p>
            <a:r>
              <a:rPr lang="en-GB" sz="2400">
                <a:latin typeface="Century Gothic" panose="020B0502020202020204" pitchFamily="34" charset="0"/>
              </a:rPr>
              <a:t>Water contains the ions </a:t>
            </a:r>
            <a:r>
              <a:rPr lang="en-GB" sz="2400" b="1">
                <a:latin typeface="Century Gothic" panose="020B0502020202020204" pitchFamily="34" charset="0"/>
              </a:rPr>
              <a:t>H</a:t>
            </a:r>
            <a:r>
              <a:rPr lang="en-GB" sz="2400" b="1" baseline="30000">
                <a:latin typeface="Century Gothic" panose="020B0502020202020204" pitchFamily="34" charset="0"/>
              </a:rPr>
              <a:t>+</a:t>
            </a:r>
            <a:r>
              <a:rPr lang="en-GB" sz="2400">
                <a:latin typeface="Century Gothic" panose="020B0502020202020204" pitchFamily="34" charset="0"/>
              </a:rPr>
              <a:t> and </a:t>
            </a:r>
            <a:r>
              <a:rPr lang="en-GB" sz="2400" b="1" u="sng">
                <a:latin typeface="Century Gothic" panose="020B0502020202020204" pitchFamily="34" charset="0"/>
              </a:rPr>
              <a:t>OH</a:t>
            </a:r>
            <a:r>
              <a:rPr lang="en-GB" sz="2400" b="1" u="sng" baseline="30000">
                <a:latin typeface="Century Gothic" panose="020B0502020202020204" pitchFamily="34" charset="0"/>
              </a:rPr>
              <a:t>-</a:t>
            </a:r>
            <a:r>
              <a:rPr lang="en-GB" sz="2400">
                <a:latin typeface="Century Gothic" panose="020B0502020202020204" pitchFamily="34" charset="0"/>
              </a:rPr>
              <a:t>.</a:t>
            </a:r>
          </a:p>
          <a:p>
            <a:endParaRPr lang="en-GB" sz="2400">
              <a:latin typeface="Century Gothic" panose="020B0502020202020204" pitchFamily="34" charset="0"/>
            </a:endParaRPr>
          </a:p>
          <a:p>
            <a:r>
              <a:rPr lang="en-GB" sz="2400" b="1">
                <a:latin typeface="Century Gothic" panose="020B0502020202020204" pitchFamily="34" charset="0"/>
              </a:rPr>
              <a:t>So which negative ion is discharged at the anode?</a:t>
            </a:r>
          </a:p>
        </p:txBody>
      </p:sp>
      <p:sp>
        <p:nvSpPr>
          <p:cNvPr id="6" name="TextBox 5">
            <a:extLst>
              <a:ext uri="{FF2B5EF4-FFF2-40B4-BE49-F238E27FC236}">
                <a16:creationId xmlns:a16="http://schemas.microsoft.com/office/drawing/2014/main" id="{1C49F220-4EED-A942-A0A3-0EFEDAF2C3A0}"/>
              </a:ext>
            </a:extLst>
          </p:cNvPr>
          <p:cNvSpPr txBox="1"/>
          <p:nvPr/>
        </p:nvSpPr>
        <p:spPr>
          <a:xfrm>
            <a:off x="539999" y="4412601"/>
            <a:ext cx="10620000" cy="830997"/>
          </a:xfrm>
          <a:prstGeom prst="rect">
            <a:avLst/>
          </a:prstGeom>
          <a:solidFill>
            <a:schemeClr val="accent1">
              <a:lumMod val="40000"/>
              <a:lumOff val="60000"/>
            </a:schemeClr>
          </a:solidFill>
        </p:spPr>
        <p:txBody>
          <a:bodyPr wrap="square" rtlCol="0">
            <a:spAutoFit/>
          </a:bodyPr>
          <a:lstStyle/>
          <a:p>
            <a:r>
              <a:rPr lang="en-GB" sz="2400">
                <a:latin typeface="Century Gothic" panose="020B0502020202020204" pitchFamily="34" charset="0"/>
              </a:rPr>
              <a:t>At the anode, </a:t>
            </a:r>
            <a:r>
              <a:rPr lang="en-GB" sz="2400" b="1">
                <a:latin typeface="Century Gothic" panose="020B0502020202020204" pitchFamily="34" charset="0"/>
              </a:rPr>
              <a:t>hydroxide ions are usually discharged unless there is a halide ion (group 7 ion) present.</a:t>
            </a:r>
          </a:p>
        </p:txBody>
      </p:sp>
      <p:sp>
        <p:nvSpPr>
          <p:cNvPr id="7" name="TextBox 6">
            <a:extLst>
              <a:ext uri="{FF2B5EF4-FFF2-40B4-BE49-F238E27FC236}">
                <a16:creationId xmlns:a16="http://schemas.microsoft.com/office/drawing/2014/main" id="{6BD301F4-92D1-A4C1-BA6B-A2CE77BB13CB}"/>
              </a:ext>
            </a:extLst>
          </p:cNvPr>
          <p:cNvSpPr txBox="1"/>
          <p:nvPr/>
        </p:nvSpPr>
        <p:spPr>
          <a:xfrm>
            <a:off x="539999" y="5243598"/>
            <a:ext cx="10619999" cy="1569660"/>
          </a:xfrm>
          <a:prstGeom prst="rect">
            <a:avLst/>
          </a:prstGeom>
          <a:noFill/>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Therefore, in this example, Cl</a:t>
            </a:r>
            <a:r>
              <a:rPr lang="en-GB" sz="2400" baseline="30000">
                <a:latin typeface="Century Gothic" panose="020B0502020202020204" pitchFamily="34" charset="0"/>
              </a:rPr>
              <a:t>-</a:t>
            </a:r>
            <a:r>
              <a:rPr lang="en-GB" sz="2400">
                <a:latin typeface="Century Gothic" panose="020B0502020202020204" pitchFamily="34" charset="0"/>
              </a:rPr>
              <a:t> ions will be discharged at the cathode, because these are halide ions.</a:t>
            </a:r>
          </a:p>
          <a:p>
            <a:pPr marL="342900" indent="-342900">
              <a:buFont typeface="Arial" panose="020B0604020202020204" pitchFamily="34" charset="0"/>
              <a:buChar char="•"/>
            </a:pPr>
            <a:r>
              <a:rPr lang="en-GB" sz="2400">
                <a:latin typeface="Century Gothic" panose="020B0502020202020204" pitchFamily="34" charset="0"/>
              </a:rPr>
              <a:t>The hydroxide ions remain behind in the electrolyte.</a:t>
            </a:r>
          </a:p>
          <a:p>
            <a:pPr marL="342900" indent="-342900">
              <a:buFont typeface="Arial" panose="020B0604020202020204" pitchFamily="34" charset="0"/>
              <a:buChar char="•"/>
            </a:pPr>
            <a:r>
              <a:rPr lang="en-GB" sz="2400">
                <a:latin typeface="Century Gothic" panose="020B0502020202020204" pitchFamily="34" charset="0"/>
              </a:rPr>
              <a:t>Bubbles of chlorine gas will be observed at the anode.</a:t>
            </a:r>
          </a:p>
        </p:txBody>
      </p:sp>
      <p:pic>
        <p:nvPicPr>
          <p:cNvPr id="8" name="Picture 7" descr="Icon&#10;&#10;Description automatically generated">
            <a:extLst>
              <a:ext uri="{FF2B5EF4-FFF2-40B4-BE49-F238E27FC236}">
                <a16:creationId xmlns:a16="http://schemas.microsoft.com/office/drawing/2014/main" id="{F42D5081-B9AC-6DEE-8034-0001CCBB59DD}"/>
              </a:ext>
            </a:extLst>
          </p:cNvPr>
          <p:cNvPicPr>
            <a:picLocks noChangeAspect="1"/>
          </p:cNvPicPr>
          <p:nvPr/>
        </p:nvPicPr>
        <p:blipFill>
          <a:blip r:embed="rId4"/>
          <a:stretch>
            <a:fillRect/>
          </a:stretch>
        </p:blipFill>
        <p:spPr>
          <a:xfrm>
            <a:off x="1843898" y="2442361"/>
            <a:ext cx="830997" cy="830997"/>
          </a:xfrm>
          <a:prstGeom prst="rect">
            <a:avLst/>
          </a:prstGeom>
        </p:spPr>
      </p:pic>
      <p:pic>
        <p:nvPicPr>
          <p:cNvPr id="10" name="Picture 9" descr="Logo&#10;&#10;Description automatically generated">
            <a:extLst>
              <a:ext uri="{FF2B5EF4-FFF2-40B4-BE49-F238E27FC236}">
                <a16:creationId xmlns:a16="http://schemas.microsoft.com/office/drawing/2014/main" id="{26451B2B-7B40-3A6C-546C-35AA36F1E13A}"/>
              </a:ext>
            </a:extLst>
          </p:cNvPr>
          <p:cNvPicPr>
            <a:picLocks noChangeAspect="1"/>
          </p:cNvPicPr>
          <p:nvPr/>
        </p:nvPicPr>
        <p:blipFill>
          <a:blip r:embed="rId5"/>
          <a:stretch>
            <a:fillRect/>
          </a:stretch>
        </p:blipFill>
        <p:spPr>
          <a:xfrm>
            <a:off x="1843898" y="3210293"/>
            <a:ext cx="830997" cy="830997"/>
          </a:xfrm>
          <a:prstGeom prst="rect">
            <a:avLst/>
          </a:prstGeom>
        </p:spPr>
      </p:pic>
    </p:spTree>
    <p:extLst>
      <p:ext uri="{BB962C8B-B14F-4D97-AF65-F5344CB8AC3E}">
        <p14:creationId xmlns:p14="http://schemas.microsoft.com/office/powerpoint/2010/main" val="654983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animEffect transition="in" filter="fade">
                                      <p:cBhvr>
                                        <p:cTn id="40" dur="500"/>
                                        <p:tgtEl>
                                          <p:spTgt spid="7">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0" presetClass="path" presetSubtype="0" accel="50000" decel="50000" fill="hold" nodeType="clickEffect">
                                  <p:stCondLst>
                                    <p:cond delay="0"/>
                                  </p:stCondLst>
                                  <p:childTnLst>
                                    <p:animMotion origin="layout" path="M 0.00326 0.00417 L 0.05378 0.00417 " pathEditMode="relative" ptsTypes="AA">
                                      <p:cBhvr>
                                        <p:cTn id="44" dur="2000" fill="hold"/>
                                        <p:tgtEl>
                                          <p:spTgt spid="8"/>
                                        </p:tgtEl>
                                        <p:attrNameLst>
                                          <p:attrName>ppt_x</p:attrName>
                                          <p:attrName>ppt_y</p:attrName>
                                        </p:attrNameLst>
                                      </p:cBhvr>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xEl>
                                              <p:pRg st="1" end="1"/>
                                            </p:txEl>
                                          </p:spTgt>
                                        </p:tgtEl>
                                        <p:attrNameLst>
                                          <p:attrName>style.visibility</p:attrName>
                                        </p:attrNameLst>
                                      </p:cBhvr>
                                      <p:to>
                                        <p:strVal val="visible"/>
                                      </p:to>
                                    </p:set>
                                    <p:animEffect transition="in" filter="fade">
                                      <p:cBhvr>
                                        <p:cTn id="49" dur="500"/>
                                        <p:tgtEl>
                                          <p:spTgt spid="7">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0" presetClass="path" presetSubtype="0" accel="50000" decel="50000" fill="hold" nodeType="clickEffect">
                                  <p:stCondLst>
                                    <p:cond delay="0"/>
                                  </p:stCondLst>
                                  <p:childTnLst>
                                    <p:animMotion origin="layout" path="M -0.0013 -0.00162 L -0.05482 -0.00162 " pathEditMode="relative" ptsTypes="AA">
                                      <p:cBhvr>
                                        <p:cTn id="53" dur="2000" fill="hold"/>
                                        <p:tgtEl>
                                          <p:spTgt spid="10"/>
                                        </p:tgtEl>
                                        <p:attrNameLst>
                                          <p:attrName>ppt_x</p:attrName>
                                          <p:attrName>ppt_y</p:attrName>
                                        </p:attrNameLst>
                                      </p:cBhvr>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7">
                                            <p:txEl>
                                              <p:pRg st="2" end="2"/>
                                            </p:txEl>
                                          </p:spTgt>
                                        </p:tgtEl>
                                        <p:attrNameLst>
                                          <p:attrName>style.visibility</p:attrName>
                                        </p:attrNameLst>
                                      </p:cBhvr>
                                      <p:to>
                                        <p:strVal val="visible"/>
                                      </p:to>
                                    </p:set>
                                    <p:animEffect transition="in" filter="fade">
                                      <p:cBhvr>
                                        <p:cTn id="58"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a:latin typeface="Century Gothic" panose="020B0502020202020204" pitchFamily="34" charset="0"/>
              </a:rPr>
              <a:t>Complete the boxes highlighted in orange.</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2591792543"/>
              </p:ext>
            </p:extLst>
          </p:nvPr>
        </p:nvGraphicFramePr>
        <p:xfrm>
          <a:off x="540000" y="1028585"/>
          <a:ext cx="10620000" cy="3566160"/>
        </p:xfrm>
        <a:graphic>
          <a:graphicData uri="http://schemas.openxmlformats.org/drawingml/2006/table">
            <a:tbl>
              <a:tblPr firstRow="1" bandRow="1">
                <a:tableStyleId>{5940675A-B579-460E-94D1-54222C63F5DA}</a:tableStyleId>
              </a:tblPr>
              <a:tblGrid>
                <a:gridCol w="2124000">
                  <a:extLst>
                    <a:ext uri="{9D8B030D-6E8A-4147-A177-3AD203B41FA5}">
                      <a16:colId xmlns:a16="http://schemas.microsoft.com/office/drawing/2014/main" val="2992347426"/>
                    </a:ext>
                  </a:extLst>
                </a:gridCol>
                <a:gridCol w="1949564">
                  <a:extLst>
                    <a:ext uri="{9D8B030D-6E8A-4147-A177-3AD203B41FA5}">
                      <a16:colId xmlns:a16="http://schemas.microsoft.com/office/drawing/2014/main" val="4196544052"/>
                    </a:ext>
                  </a:extLst>
                </a:gridCol>
                <a:gridCol w="1787236">
                  <a:extLst>
                    <a:ext uri="{9D8B030D-6E8A-4147-A177-3AD203B41FA5}">
                      <a16:colId xmlns:a16="http://schemas.microsoft.com/office/drawing/2014/main" val="506603736"/>
                    </a:ext>
                  </a:extLst>
                </a:gridCol>
                <a:gridCol w="2369127">
                  <a:extLst>
                    <a:ext uri="{9D8B030D-6E8A-4147-A177-3AD203B41FA5}">
                      <a16:colId xmlns:a16="http://schemas.microsoft.com/office/drawing/2014/main" val="2605022468"/>
                    </a:ext>
                  </a:extLst>
                </a:gridCol>
                <a:gridCol w="2390073">
                  <a:extLst>
                    <a:ext uri="{9D8B030D-6E8A-4147-A177-3AD203B41FA5}">
                      <a16:colId xmlns:a16="http://schemas.microsoft.com/office/drawing/2014/main" val="4226324680"/>
                    </a:ext>
                  </a:extLst>
                </a:gridCol>
              </a:tblGrid>
              <a:tr h="370840">
                <a:tc>
                  <a:txBody>
                    <a:bodyPr/>
                    <a:lstStyle/>
                    <a:p>
                      <a:r>
                        <a:rPr lang="en-GB" sz="2400" b="1">
                          <a:latin typeface="Century Gothic" panose="020B0502020202020204" pitchFamily="34" charset="0"/>
                        </a:rPr>
                        <a:t>Electrolyte name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Positive 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Negative 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Ion discharged at the cathode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Ion discharged at the anode</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a:latin typeface="Century Gothic" panose="020B0502020202020204" pitchFamily="34" charset="0"/>
                        </a:rPr>
                        <a:t>Molten sodium chloride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a:latin typeface="Century Gothic" panose="020B0502020202020204" pitchFamily="34" charset="0"/>
                        </a:rPr>
                        <a:t>Sodium chloride solution</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bl>
          </a:graphicData>
        </a:graphic>
      </p:graphicFrame>
      <p:sp>
        <p:nvSpPr>
          <p:cNvPr id="10" name="Rectangle 9">
            <a:extLst>
              <a:ext uri="{FF2B5EF4-FFF2-40B4-BE49-F238E27FC236}">
                <a16:creationId xmlns:a16="http://schemas.microsoft.com/office/drawing/2014/main" id="{D9A89BC9-116B-5EB2-3AAB-142AF838B6CA}"/>
              </a:ext>
            </a:extLst>
          </p:cNvPr>
          <p:cNvSpPr/>
          <p:nvPr/>
        </p:nvSpPr>
        <p:spPr>
          <a:xfrm>
            <a:off x="8801291" y="2213526"/>
            <a:ext cx="2325877"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E110E9CD-A48D-DCC5-4DB1-72B3ED539F1F}"/>
              </a:ext>
            </a:extLst>
          </p:cNvPr>
          <p:cNvSpPr/>
          <p:nvPr/>
        </p:nvSpPr>
        <p:spPr>
          <a:xfrm>
            <a:off x="8801291" y="3409353"/>
            <a:ext cx="2339278" cy="1196277"/>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103;p1">
            <a:extLst>
              <a:ext uri="{FF2B5EF4-FFF2-40B4-BE49-F238E27FC236}">
                <a16:creationId xmlns:a16="http://schemas.microsoft.com/office/drawing/2014/main" id="{AE6A9FBD-DF41-D269-A838-57127EDD396D}"/>
              </a:ext>
            </a:extLst>
          </p:cNvPr>
          <p:cNvSpPr txBox="1"/>
          <p:nvPr/>
        </p:nvSpPr>
        <p:spPr>
          <a:xfrm>
            <a:off x="3256625" y="2673979"/>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E7B10D04-20BD-DDA6-024F-AAB76BE7B81F}"/>
              </a:ext>
            </a:extLst>
          </p:cNvPr>
          <p:cNvSpPr txBox="1"/>
          <p:nvPr/>
        </p:nvSpPr>
        <p:spPr>
          <a:xfrm>
            <a:off x="3256625" y="3609175"/>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 </a:t>
            </a:r>
            <a:r>
              <a:rPr lang="en-GB" sz="2400" b="1">
                <a:solidFill>
                  <a:schemeClr val="accent1"/>
                </a:solidFill>
                <a:latin typeface="Century Gothic"/>
                <a:ea typeface="Arial"/>
                <a:cs typeface="Arial"/>
                <a:sym typeface="Century Gothic"/>
              </a:rPr>
              <a:t>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5" name="Google Shape;103;p1">
            <a:extLst>
              <a:ext uri="{FF2B5EF4-FFF2-40B4-BE49-F238E27FC236}">
                <a16:creationId xmlns:a16="http://schemas.microsoft.com/office/drawing/2014/main" id="{9361D7E5-8F39-EBFD-01FE-321163316AC9}"/>
              </a:ext>
            </a:extLst>
          </p:cNvPr>
          <p:cNvSpPr txBox="1"/>
          <p:nvPr/>
        </p:nvSpPr>
        <p:spPr>
          <a:xfrm>
            <a:off x="5257079" y="2667602"/>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6" name="Google Shape;103;p1">
            <a:extLst>
              <a:ext uri="{FF2B5EF4-FFF2-40B4-BE49-F238E27FC236}">
                <a16:creationId xmlns:a16="http://schemas.microsoft.com/office/drawing/2014/main" id="{9A8B2333-6A43-9F9D-5813-889648F47907}"/>
              </a:ext>
            </a:extLst>
          </p:cNvPr>
          <p:cNvSpPr txBox="1"/>
          <p:nvPr/>
        </p:nvSpPr>
        <p:spPr>
          <a:xfrm>
            <a:off x="5233778" y="3597600"/>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OH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7" name="Google Shape;103;p1">
            <a:extLst>
              <a:ext uri="{FF2B5EF4-FFF2-40B4-BE49-F238E27FC236}">
                <a16:creationId xmlns:a16="http://schemas.microsoft.com/office/drawing/2014/main" id="{91B17092-A4AD-3CE9-3E0C-0DFF9E0B076C}"/>
              </a:ext>
            </a:extLst>
          </p:cNvPr>
          <p:cNvSpPr txBox="1"/>
          <p:nvPr/>
        </p:nvSpPr>
        <p:spPr>
          <a:xfrm>
            <a:off x="7257534" y="2442127"/>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Na</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8" name="Google Shape;103;p1">
            <a:extLst>
              <a:ext uri="{FF2B5EF4-FFF2-40B4-BE49-F238E27FC236}">
                <a16:creationId xmlns:a16="http://schemas.microsoft.com/office/drawing/2014/main" id="{1204BD96-82B9-8DF7-C48F-CA9B0E2CCB43}"/>
              </a:ext>
            </a:extLst>
          </p:cNvPr>
          <p:cNvSpPr txBox="1"/>
          <p:nvPr/>
        </p:nvSpPr>
        <p:spPr>
          <a:xfrm>
            <a:off x="7385355" y="3580982"/>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H</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4" name="Google Shape;103;p1">
            <a:extLst>
              <a:ext uri="{FF2B5EF4-FFF2-40B4-BE49-F238E27FC236}">
                <a16:creationId xmlns:a16="http://schemas.microsoft.com/office/drawing/2014/main" id="{4EC759F3-1A84-495E-AAC6-DEABEF535271}"/>
              </a:ext>
            </a:extLst>
          </p:cNvPr>
          <p:cNvSpPr txBox="1"/>
          <p:nvPr/>
        </p:nvSpPr>
        <p:spPr>
          <a:xfrm>
            <a:off x="9614341" y="2452662"/>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A3B691DE-DA2C-CFC3-3164-A1ECE0D55328}"/>
              </a:ext>
            </a:extLst>
          </p:cNvPr>
          <p:cNvSpPr txBox="1"/>
          <p:nvPr/>
        </p:nvSpPr>
        <p:spPr>
          <a:xfrm>
            <a:off x="9614341" y="3624857"/>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Cl</a:t>
            </a:r>
            <a:r>
              <a:rPr lang="en-GB" sz="2400" b="1" baseline="30000">
                <a:solidFill>
                  <a:schemeClr val="accent1"/>
                </a:solidFill>
                <a:latin typeface="Century Gothic"/>
                <a:ea typeface="Arial"/>
                <a:cs typeface="Arial"/>
                <a:sym typeface="Century Gothic"/>
              </a:rPr>
              <a:t>-</a:t>
            </a:r>
            <a:endParaRPr sz="1400" b="1" i="0" u="none" strike="noStrike" cap="none" baseline="30000">
              <a:solidFill>
                <a:schemeClr val="accent1"/>
              </a:solidFill>
              <a:latin typeface="Arial"/>
              <a:ea typeface="Arial"/>
              <a:cs typeface="Arial"/>
              <a:sym typeface="Arial"/>
            </a:endParaRPr>
          </a:p>
        </p:txBody>
      </p:sp>
      <p:sp>
        <p:nvSpPr>
          <p:cNvPr id="12" name="TextBox 11">
            <a:extLst>
              <a:ext uri="{FF2B5EF4-FFF2-40B4-BE49-F238E27FC236}">
                <a16:creationId xmlns:a16="http://schemas.microsoft.com/office/drawing/2014/main" id="{936C1E73-1141-1CEC-FE2E-60F08EDAB851}"/>
              </a:ext>
            </a:extLst>
          </p:cNvPr>
          <p:cNvSpPr txBox="1"/>
          <p:nvPr/>
        </p:nvSpPr>
        <p:spPr>
          <a:xfrm>
            <a:off x="465637" y="5755465"/>
            <a:ext cx="5581977" cy="830997"/>
          </a:xfrm>
          <a:prstGeom prst="rect">
            <a:avLst/>
          </a:prstGeom>
          <a:noFill/>
        </p:spPr>
        <p:txBody>
          <a:bodyPr wrap="none" rtlCol="0">
            <a:spAutoFit/>
          </a:bodyPr>
          <a:lstStyle/>
          <a:p>
            <a:r>
              <a:rPr lang="en-GB" sz="2400" b="1">
                <a:latin typeface="Century Gothic" panose="020B0502020202020204" pitchFamily="34" charset="0"/>
              </a:rPr>
              <a:t>PANIC</a:t>
            </a:r>
          </a:p>
          <a:p>
            <a:r>
              <a:rPr lang="en-GB" sz="2400" b="1" u="sng">
                <a:latin typeface="Century Gothic" panose="020B0502020202020204" pitchFamily="34" charset="0"/>
              </a:rPr>
              <a:t>P</a:t>
            </a:r>
            <a:r>
              <a:rPr lang="en-GB" sz="2400">
                <a:latin typeface="Century Gothic" panose="020B0502020202020204" pitchFamily="34" charset="0"/>
              </a:rPr>
              <a:t>ositive </a:t>
            </a:r>
            <a:r>
              <a:rPr lang="en-GB" sz="2400" b="1" u="sng">
                <a:latin typeface="Century Gothic" panose="020B0502020202020204" pitchFamily="34" charset="0"/>
              </a:rPr>
              <a:t>A</a:t>
            </a:r>
            <a:r>
              <a:rPr lang="en-GB" sz="2400">
                <a:latin typeface="Century Gothic" panose="020B0502020202020204" pitchFamily="34" charset="0"/>
              </a:rPr>
              <a:t>node </a:t>
            </a:r>
            <a:r>
              <a:rPr lang="en-GB" sz="2400" b="1" u="sng">
                <a:latin typeface="Century Gothic" panose="020B0502020202020204" pitchFamily="34" charset="0"/>
              </a:rPr>
              <a:t>N</a:t>
            </a:r>
            <a:r>
              <a:rPr lang="en-GB" sz="2400">
                <a:latin typeface="Century Gothic" panose="020B0502020202020204" pitchFamily="34" charset="0"/>
              </a:rPr>
              <a:t>egative </a:t>
            </a:r>
            <a:r>
              <a:rPr lang="en-GB" sz="2400" b="1" u="sng">
                <a:latin typeface="Century Gothic" panose="020B0502020202020204" pitchFamily="34" charset="0"/>
              </a:rPr>
              <a:t>I</a:t>
            </a:r>
            <a:r>
              <a:rPr lang="en-GB" sz="2400">
                <a:latin typeface="Century Gothic" panose="020B0502020202020204" pitchFamily="34" charset="0"/>
              </a:rPr>
              <a:t>s </a:t>
            </a:r>
            <a:r>
              <a:rPr lang="en-GB" sz="2400" b="1" u="sng">
                <a:latin typeface="Century Gothic" panose="020B0502020202020204" pitchFamily="34" charset="0"/>
              </a:rPr>
              <a:t>C</a:t>
            </a:r>
            <a:r>
              <a:rPr lang="en-GB" sz="2400">
                <a:latin typeface="Century Gothic" panose="020B0502020202020204" pitchFamily="34" charset="0"/>
              </a:rPr>
              <a:t>athode</a:t>
            </a:r>
          </a:p>
        </p:txBody>
      </p:sp>
      <p:sp>
        <p:nvSpPr>
          <p:cNvPr id="19" name="TextBox 18">
            <a:extLst>
              <a:ext uri="{FF2B5EF4-FFF2-40B4-BE49-F238E27FC236}">
                <a16:creationId xmlns:a16="http://schemas.microsoft.com/office/drawing/2014/main" id="{270043ED-B4D6-C45C-4463-E36DE78383BB}"/>
              </a:ext>
            </a:extLst>
          </p:cNvPr>
          <p:cNvSpPr txBox="1"/>
          <p:nvPr/>
        </p:nvSpPr>
        <p:spPr>
          <a:xfrm>
            <a:off x="6361517" y="4682696"/>
            <a:ext cx="4250664" cy="1200329"/>
          </a:xfrm>
          <a:prstGeom prst="rect">
            <a:avLst/>
          </a:prstGeom>
          <a:noFill/>
        </p:spPr>
        <p:txBody>
          <a:bodyPr wrap="square" rtlCol="0">
            <a:spAutoFit/>
          </a:bodyPr>
          <a:lstStyle/>
          <a:p>
            <a:r>
              <a:rPr lang="en-GB" sz="2400" b="1" i="1">
                <a:latin typeface="Century Gothic" panose="020B0502020202020204" pitchFamily="34" charset="0"/>
              </a:rPr>
              <a:t>(HT only) Can you write half equations for each ion discharged?</a:t>
            </a:r>
          </a:p>
        </p:txBody>
      </p:sp>
      <p:sp>
        <p:nvSpPr>
          <p:cNvPr id="20" name="Google Shape;103;p1">
            <a:extLst>
              <a:ext uri="{FF2B5EF4-FFF2-40B4-BE49-F238E27FC236}">
                <a16:creationId xmlns:a16="http://schemas.microsoft.com/office/drawing/2014/main" id="{26C25842-BD4B-D3A8-CFC8-3BB3A7D8C064}"/>
              </a:ext>
            </a:extLst>
          </p:cNvPr>
          <p:cNvSpPr txBox="1"/>
          <p:nvPr/>
        </p:nvSpPr>
        <p:spPr>
          <a:xfrm>
            <a:off x="6444484" y="2947626"/>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Na</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Na</a:t>
            </a:r>
            <a:endParaRPr sz="1400" b="1" i="1" u="none" strike="noStrike" cap="none" baseline="30000">
              <a:solidFill>
                <a:schemeClr val="accent1"/>
              </a:solidFill>
              <a:latin typeface="Arial"/>
              <a:ea typeface="Arial"/>
              <a:cs typeface="Arial"/>
              <a:sym typeface="Arial"/>
            </a:endParaRPr>
          </a:p>
        </p:txBody>
      </p:sp>
      <p:sp>
        <p:nvSpPr>
          <p:cNvPr id="21" name="Google Shape;103;p1">
            <a:extLst>
              <a:ext uri="{FF2B5EF4-FFF2-40B4-BE49-F238E27FC236}">
                <a16:creationId xmlns:a16="http://schemas.microsoft.com/office/drawing/2014/main" id="{37002810-538F-F273-C12A-4151AC793D41}"/>
              </a:ext>
            </a:extLst>
          </p:cNvPr>
          <p:cNvSpPr txBox="1"/>
          <p:nvPr/>
        </p:nvSpPr>
        <p:spPr>
          <a:xfrm>
            <a:off x="6499180" y="4086481"/>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2H</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+ 2e</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H</a:t>
            </a:r>
            <a:r>
              <a:rPr lang="en-GB" sz="2400" b="1" i="1" baseline="-25000">
                <a:solidFill>
                  <a:schemeClr val="accent2">
                    <a:lumMod val="60000"/>
                    <a:lumOff val="40000"/>
                  </a:schemeClr>
                </a:solidFill>
                <a:latin typeface="Century Gothic" panose="020B0502020202020204" pitchFamily="34" charset="0"/>
              </a:rPr>
              <a:t>2</a:t>
            </a:r>
            <a:endParaRPr sz="1400" b="1" i="1" u="none" strike="noStrike" cap="none" baseline="-25000">
              <a:solidFill>
                <a:schemeClr val="accent1"/>
              </a:solidFill>
              <a:latin typeface="Arial"/>
              <a:ea typeface="Arial"/>
              <a:cs typeface="Arial"/>
              <a:sym typeface="Arial"/>
            </a:endParaRPr>
          </a:p>
        </p:txBody>
      </p:sp>
      <p:sp>
        <p:nvSpPr>
          <p:cNvPr id="22" name="Google Shape;103;p1">
            <a:extLst>
              <a:ext uri="{FF2B5EF4-FFF2-40B4-BE49-F238E27FC236}">
                <a16:creationId xmlns:a16="http://schemas.microsoft.com/office/drawing/2014/main" id="{90F4B7E4-E4F8-8C11-4674-734EF426FFBE}"/>
              </a:ext>
            </a:extLst>
          </p:cNvPr>
          <p:cNvSpPr txBox="1"/>
          <p:nvPr/>
        </p:nvSpPr>
        <p:spPr>
          <a:xfrm>
            <a:off x="8783028" y="2958161"/>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2Cl</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Cl</a:t>
            </a:r>
            <a:r>
              <a:rPr lang="en-GB" sz="2400" b="1" i="1" baseline="-25000">
                <a:solidFill>
                  <a:schemeClr val="accent2">
                    <a:lumMod val="60000"/>
                    <a:lumOff val="40000"/>
                  </a:schemeClr>
                </a:solidFill>
                <a:latin typeface="Century Gothic" panose="020B0502020202020204" pitchFamily="34" charset="0"/>
              </a:rPr>
              <a:t>2 </a:t>
            </a:r>
            <a:r>
              <a:rPr lang="en-GB" sz="2400" b="1" i="1">
                <a:solidFill>
                  <a:schemeClr val="accent2">
                    <a:lumMod val="60000"/>
                    <a:lumOff val="40000"/>
                  </a:schemeClr>
                </a:solidFill>
                <a:latin typeface="Century Gothic" panose="020B0502020202020204" pitchFamily="34" charset="0"/>
              </a:rPr>
              <a:t>+ 2e</a:t>
            </a:r>
            <a:r>
              <a:rPr lang="en-GB" sz="2400" b="1" i="1" baseline="30000">
                <a:solidFill>
                  <a:schemeClr val="accent2">
                    <a:lumMod val="60000"/>
                    <a:lumOff val="40000"/>
                  </a:schemeClr>
                </a:solidFill>
                <a:latin typeface="Century Gothic" panose="020B0502020202020204" pitchFamily="34" charset="0"/>
              </a:rPr>
              <a:t>-</a:t>
            </a:r>
            <a:endParaRPr sz="1400" b="1" i="1" u="none" strike="noStrike" cap="none" baseline="30000">
              <a:solidFill>
                <a:schemeClr val="accent1"/>
              </a:solidFill>
              <a:latin typeface="Arial"/>
              <a:ea typeface="Arial"/>
              <a:cs typeface="Arial"/>
              <a:sym typeface="Arial"/>
            </a:endParaRPr>
          </a:p>
        </p:txBody>
      </p:sp>
      <p:sp>
        <p:nvSpPr>
          <p:cNvPr id="23" name="Google Shape;103;p1">
            <a:extLst>
              <a:ext uri="{FF2B5EF4-FFF2-40B4-BE49-F238E27FC236}">
                <a16:creationId xmlns:a16="http://schemas.microsoft.com/office/drawing/2014/main" id="{3CEF068C-EE9D-A7C6-DCE2-26010B28D423}"/>
              </a:ext>
            </a:extLst>
          </p:cNvPr>
          <p:cNvSpPr txBox="1"/>
          <p:nvPr/>
        </p:nvSpPr>
        <p:spPr>
          <a:xfrm>
            <a:off x="8807336" y="4130356"/>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a:solidFill>
                  <a:schemeClr val="accent2">
                    <a:lumMod val="60000"/>
                    <a:lumOff val="40000"/>
                  </a:schemeClr>
                </a:solidFill>
                <a:latin typeface="Century Gothic" panose="020B0502020202020204" pitchFamily="34" charset="0"/>
              </a:rPr>
              <a:t>2Cl</a:t>
            </a:r>
            <a:r>
              <a:rPr lang="en-GB" sz="2400" b="1" i="1" baseline="30000">
                <a:solidFill>
                  <a:schemeClr val="accent2">
                    <a:lumMod val="60000"/>
                    <a:lumOff val="40000"/>
                  </a:schemeClr>
                </a:solidFill>
                <a:latin typeface="Century Gothic" panose="020B0502020202020204" pitchFamily="34" charset="0"/>
              </a:rPr>
              <a:t>-</a:t>
            </a:r>
            <a:r>
              <a:rPr lang="en-GB" sz="2400" b="1" i="1">
                <a:solidFill>
                  <a:schemeClr val="accent2">
                    <a:lumMod val="60000"/>
                    <a:lumOff val="40000"/>
                  </a:schemeClr>
                </a:solidFill>
                <a:latin typeface="Century Gothic" panose="020B0502020202020204" pitchFamily="34" charset="0"/>
              </a:rPr>
              <a:t> → Cl</a:t>
            </a:r>
            <a:r>
              <a:rPr lang="en-GB" sz="2400" b="1" i="1" baseline="-25000">
                <a:solidFill>
                  <a:schemeClr val="accent2">
                    <a:lumMod val="60000"/>
                    <a:lumOff val="40000"/>
                  </a:schemeClr>
                </a:solidFill>
                <a:latin typeface="Century Gothic" panose="020B0502020202020204" pitchFamily="34" charset="0"/>
              </a:rPr>
              <a:t>2 </a:t>
            </a:r>
            <a:r>
              <a:rPr lang="en-GB" sz="2400" b="1" i="1">
                <a:solidFill>
                  <a:schemeClr val="accent2">
                    <a:lumMod val="60000"/>
                    <a:lumOff val="40000"/>
                  </a:schemeClr>
                </a:solidFill>
                <a:latin typeface="Century Gothic" panose="020B0502020202020204" pitchFamily="34" charset="0"/>
              </a:rPr>
              <a:t>+ 2e</a:t>
            </a:r>
            <a:r>
              <a:rPr lang="en-GB" sz="2400" b="1" i="1" baseline="30000">
                <a:solidFill>
                  <a:schemeClr val="accent2">
                    <a:lumMod val="60000"/>
                    <a:lumOff val="40000"/>
                  </a:schemeClr>
                </a:solidFill>
                <a:latin typeface="Century Gothic" panose="020B0502020202020204" pitchFamily="34" charset="0"/>
              </a:rPr>
              <a:t>-</a:t>
            </a:r>
            <a:endParaRPr sz="1400" b="1" i="1" u="none" strike="noStrike" cap="none" baseline="30000">
              <a:solidFill>
                <a:schemeClr val="accent1"/>
              </a:solidFill>
              <a:latin typeface="Arial"/>
              <a:ea typeface="Arial"/>
              <a:cs typeface="Arial"/>
              <a:sym typeface="Arial"/>
            </a:endParaRPr>
          </a:p>
        </p:txBody>
      </p:sp>
    </p:spTree>
    <p:extLst>
      <p:ext uri="{BB962C8B-B14F-4D97-AF65-F5344CB8AC3E}">
        <p14:creationId xmlns:p14="http://schemas.microsoft.com/office/powerpoint/2010/main" val="3422137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342731" y="1308599"/>
            <a:ext cx="10620000" cy="954107"/>
          </a:xfrm>
          <a:prstGeom prst="rect">
            <a:avLst/>
          </a:prstGeom>
          <a:noFill/>
          <a:ln>
            <a:noFill/>
          </a:ln>
        </p:spPr>
        <p:txBody>
          <a:bodyPr wrap="square" rtlCol="0">
            <a:spAutoFit/>
          </a:bodyPr>
          <a:lstStyle/>
          <a:p>
            <a:r>
              <a:rPr lang="en-US" sz="2800" dirty="0">
                <a:latin typeface="Century Gothic" panose="020B0502020202020204" pitchFamily="34" charset="0"/>
              </a:rPr>
              <a:t>What would be observed if you carried out electrolysis of copper sulfate (CuSO</a:t>
            </a:r>
            <a:r>
              <a:rPr lang="en-US" sz="2800" baseline="-25000" dirty="0">
                <a:latin typeface="Century Gothic" panose="020B0502020202020204" pitchFamily="34" charset="0"/>
              </a:rPr>
              <a:t>4</a:t>
            </a:r>
            <a:r>
              <a:rPr lang="en-US" sz="2800" dirty="0">
                <a:latin typeface="Century Gothic" panose="020B0502020202020204" pitchFamily="34" charset="0"/>
              </a:rPr>
              <a:t>) solution?</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3668255" y="1539433"/>
            <a:ext cx="7491745" cy="5318567"/>
          </a:xfrm>
          <a:prstGeom prst="rect">
            <a:avLst/>
          </a:prstGeom>
        </p:spPr>
      </p:pic>
    </p:spTree>
    <p:extLst>
      <p:ext uri="{BB962C8B-B14F-4D97-AF65-F5344CB8AC3E}">
        <p14:creationId xmlns:p14="http://schemas.microsoft.com/office/powerpoint/2010/main" val="3574965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What is the charge on an anode?</a:t>
            </a:r>
          </a:p>
          <a:p>
            <a:pPr marL="457200" indent="-457200">
              <a:buAutoNum type="arabicPeriod"/>
            </a:pPr>
            <a:r>
              <a:rPr lang="en-GB" sz="2400">
                <a:latin typeface="Century Gothic" panose="020B0502020202020204" pitchFamily="34" charset="0"/>
              </a:rPr>
              <a:t>What is the charge on a cathode?</a:t>
            </a:r>
          </a:p>
          <a:p>
            <a:pPr marL="457200" indent="-457200">
              <a:buAutoNum type="arabicPeriod"/>
            </a:pPr>
            <a:r>
              <a:rPr lang="en-GB" sz="2400">
                <a:latin typeface="Century Gothic" panose="020B0502020202020204" pitchFamily="34" charset="0"/>
              </a:rPr>
              <a:t>List the ions in molten lithium fluoride.</a:t>
            </a:r>
          </a:p>
          <a:p>
            <a:pPr marL="457200" indent="-457200">
              <a:buAutoNum type="arabicPeriod"/>
            </a:pPr>
            <a:r>
              <a:rPr lang="en-GB" sz="2400">
                <a:latin typeface="Century Gothic" panose="020B0502020202020204" pitchFamily="34" charset="0"/>
              </a:rPr>
              <a:t>List the ions in lithium fluoride solution.</a:t>
            </a:r>
          </a:p>
          <a:p>
            <a:pPr marL="457200" indent="-457200">
              <a:buAutoNum type="arabicPeriod"/>
            </a:pPr>
            <a:r>
              <a:rPr lang="en-GB" sz="2400">
                <a:latin typeface="Century Gothic" panose="020B0502020202020204" pitchFamily="34" charset="0"/>
              </a:rPr>
              <a:t>If the two positive ions in solution are K</a:t>
            </a:r>
            <a:r>
              <a:rPr lang="en-GB" sz="2400" baseline="30000">
                <a:latin typeface="Century Gothic" panose="020B0502020202020204" pitchFamily="34" charset="0"/>
              </a:rPr>
              <a:t>+</a:t>
            </a:r>
            <a:r>
              <a:rPr lang="en-GB" sz="2400">
                <a:latin typeface="Century Gothic" panose="020B0502020202020204" pitchFamily="34" charset="0"/>
              </a:rPr>
              <a:t> and H</a:t>
            </a:r>
            <a:r>
              <a:rPr lang="en-GB" sz="2400" baseline="30000">
                <a:latin typeface="Century Gothic" panose="020B0502020202020204" pitchFamily="34" charset="0"/>
              </a:rPr>
              <a:t>+</a:t>
            </a:r>
            <a:r>
              <a:rPr lang="en-GB" sz="2400">
                <a:latin typeface="Century Gothic" panose="020B0502020202020204" pitchFamily="34" charset="0"/>
              </a:rPr>
              <a:t>, which positive ion would be discharged at the cathode?</a:t>
            </a:r>
          </a:p>
          <a:p>
            <a:pPr marL="457200" indent="-457200">
              <a:buAutoNum type="arabicPeriod"/>
            </a:pPr>
            <a:r>
              <a:rPr lang="en-GB" sz="2400">
                <a:latin typeface="Century Gothic" panose="020B0502020202020204" pitchFamily="34" charset="0"/>
              </a:rPr>
              <a:t>Explain your answer to question 5.</a:t>
            </a:r>
          </a:p>
          <a:p>
            <a:pPr marL="457200" indent="-457200">
              <a:buAutoNum type="arabicPeriod"/>
            </a:pPr>
            <a:r>
              <a:rPr lang="en-GB" sz="2400">
                <a:latin typeface="Century Gothic" panose="020B0502020202020204" pitchFamily="34" charset="0"/>
              </a:rPr>
              <a:t>If the two negative ions in solution are OH</a:t>
            </a:r>
            <a:r>
              <a:rPr lang="en-GB" sz="2400" baseline="30000">
                <a:latin typeface="Century Gothic" panose="020B0502020202020204" pitchFamily="34" charset="0"/>
              </a:rPr>
              <a:t>-</a:t>
            </a:r>
            <a:r>
              <a:rPr lang="en-GB" sz="2400">
                <a:latin typeface="Century Gothic" panose="020B0502020202020204" pitchFamily="34" charset="0"/>
              </a:rPr>
              <a:t> and SO</a:t>
            </a:r>
            <a:r>
              <a:rPr lang="en-GB" sz="2400" baseline="-25000">
                <a:latin typeface="Century Gothic" panose="020B0502020202020204" pitchFamily="34" charset="0"/>
              </a:rPr>
              <a:t>4</a:t>
            </a:r>
            <a:r>
              <a:rPr lang="en-GB" sz="2400" baseline="30000">
                <a:latin typeface="Century Gothic" panose="020B0502020202020204" pitchFamily="34" charset="0"/>
              </a:rPr>
              <a:t>2-</a:t>
            </a:r>
            <a:r>
              <a:rPr lang="en-GB" sz="2400">
                <a:latin typeface="Century Gothic" panose="020B0502020202020204" pitchFamily="34" charset="0"/>
              </a:rPr>
              <a:t>, which negative ion would be discharged at the anode?</a:t>
            </a:r>
          </a:p>
          <a:p>
            <a:pPr marL="457200" indent="-457200">
              <a:buAutoNum type="arabicPeriod"/>
            </a:pPr>
            <a:r>
              <a:rPr lang="en-GB" sz="2400">
                <a:latin typeface="Century Gothic" panose="020B0502020202020204" pitchFamily="34" charset="0"/>
              </a:rPr>
              <a:t>Explain your answer to question 7.</a:t>
            </a:r>
          </a:p>
          <a:p>
            <a:pPr marL="457200" indent="-457200">
              <a:buAutoNum type="arabicPeriod"/>
            </a:pPr>
            <a:r>
              <a:rPr lang="en-GB" sz="2400">
                <a:latin typeface="Century Gothic" panose="020B0502020202020204" pitchFamily="34" charset="0"/>
              </a:rPr>
              <a:t>List the ions present in water.</a:t>
            </a:r>
          </a:p>
          <a:p>
            <a:pPr marL="457200" indent="-457200">
              <a:buAutoNum type="arabicPeriod"/>
            </a:pPr>
            <a:r>
              <a:rPr lang="en-GB" sz="2400" i="1">
                <a:latin typeface="Century Gothic" panose="020B0502020202020204" pitchFamily="34" charset="0"/>
              </a:rPr>
              <a:t>(HT only) Write two half equations to show what happens at the electrodes in the electrolysis of molten sodium chloride.</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893647"/>
          </a:xfrm>
          <a:prstGeom prst="rect">
            <a:avLst/>
          </a:prstGeom>
          <a:noFill/>
        </p:spPr>
        <p:txBody>
          <a:bodyPr wrap="square">
            <a:spAutoFit/>
          </a:bodyPr>
          <a:lstStyle/>
          <a:p>
            <a:pPr marL="457200" indent="-457200">
              <a:buAutoNum type="arabicPeriod"/>
            </a:pPr>
            <a:r>
              <a:rPr lang="en-GB" sz="2400" b="1">
                <a:solidFill>
                  <a:schemeClr val="accent2">
                    <a:lumMod val="60000"/>
                    <a:lumOff val="40000"/>
                  </a:schemeClr>
                </a:solidFill>
                <a:latin typeface="Century Gothic" panose="020B0502020202020204" pitchFamily="34" charset="0"/>
              </a:rPr>
              <a:t>The anode is positively charged.</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cathode is negatively charged.</a:t>
            </a:r>
          </a:p>
          <a:p>
            <a:pPr marL="457200" indent="-457200">
              <a:buAutoNum type="arabicPeriod"/>
            </a:pPr>
            <a:r>
              <a:rPr lang="en-GB" sz="2400" b="1">
                <a:solidFill>
                  <a:schemeClr val="accent2">
                    <a:lumMod val="60000"/>
                    <a:lumOff val="40000"/>
                  </a:schemeClr>
                </a:solidFill>
                <a:latin typeface="Century Gothic" panose="020B0502020202020204" pitchFamily="34" charset="0"/>
              </a:rPr>
              <a:t>Molten lithium fluoride contains Li</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and F</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Lithium fluoride solution contains Li</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F</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H</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and OH</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H</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ion would be discharged</a:t>
            </a:r>
          </a:p>
          <a:p>
            <a:pPr marL="457200" indent="-457200">
              <a:buAutoNum type="arabicPeriod"/>
            </a:pPr>
            <a:r>
              <a:rPr lang="en-GB" sz="2400" b="1">
                <a:solidFill>
                  <a:schemeClr val="accent2">
                    <a:lumMod val="60000"/>
                    <a:lumOff val="40000"/>
                  </a:schemeClr>
                </a:solidFill>
                <a:latin typeface="Century Gothic" panose="020B0502020202020204" pitchFamily="34" charset="0"/>
              </a:rPr>
              <a:t>Hydrogen is less reactive than potassium, therefore the hydrogen ion would be discharged</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hydroxide ion (OH</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would be discharged</a:t>
            </a:r>
          </a:p>
          <a:p>
            <a:pPr marL="457200" indent="-457200">
              <a:buAutoNum type="arabicPeriod"/>
            </a:pPr>
            <a:r>
              <a:rPr lang="en-GB" sz="2400" b="1">
                <a:solidFill>
                  <a:schemeClr val="accent2">
                    <a:lumMod val="60000"/>
                    <a:lumOff val="40000"/>
                  </a:schemeClr>
                </a:solidFill>
                <a:latin typeface="Century Gothic" panose="020B0502020202020204" pitchFamily="34" charset="0"/>
              </a:rPr>
              <a:t>Hydroxide ions are always discharged at the anode unless a halide ion is present. There is no halide ion present.</a:t>
            </a:r>
          </a:p>
          <a:p>
            <a:pPr marL="457200" indent="-457200">
              <a:buAutoNum type="arabicPeriod"/>
            </a:pPr>
            <a:r>
              <a:rPr lang="en-GB" sz="2400" b="1">
                <a:solidFill>
                  <a:schemeClr val="accent2">
                    <a:lumMod val="60000"/>
                    <a:lumOff val="40000"/>
                  </a:schemeClr>
                </a:solidFill>
                <a:latin typeface="Century Gothic" panose="020B0502020202020204" pitchFamily="34" charset="0"/>
              </a:rPr>
              <a:t>H</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and OH</a:t>
            </a:r>
            <a:r>
              <a:rPr lang="en-GB" sz="2400" b="1" baseline="30000">
                <a:solidFill>
                  <a:schemeClr val="accent2">
                    <a:lumMod val="60000"/>
                    <a:lumOff val="40000"/>
                  </a:schemeClr>
                </a:solidFill>
                <a:latin typeface="Century Gothic" panose="020B0502020202020204" pitchFamily="34" charset="0"/>
              </a:rPr>
              <a:t>-</a:t>
            </a:r>
          </a:p>
          <a:p>
            <a:pPr marL="457200" indent="-457200">
              <a:buAutoNum type="arabicPeriod"/>
            </a:pPr>
            <a:r>
              <a:rPr lang="en-GB" sz="2400" b="1">
                <a:solidFill>
                  <a:schemeClr val="accent2">
                    <a:lumMod val="60000"/>
                    <a:lumOff val="40000"/>
                  </a:schemeClr>
                </a:solidFill>
                <a:latin typeface="Century Gothic" panose="020B0502020202020204" pitchFamily="34" charset="0"/>
              </a:rPr>
              <a:t>At the anode: 2Cl</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Cl</a:t>
            </a:r>
            <a:r>
              <a:rPr lang="en-GB" sz="2400" b="1" baseline="-25000">
                <a:solidFill>
                  <a:schemeClr val="accent2">
                    <a:lumMod val="60000"/>
                    <a:lumOff val="40000"/>
                  </a:schemeClr>
                </a:solidFill>
                <a:latin typeface="Century Gothic" panose="020B0502020202020204" pitchFamily="34" charset="0"/>
              </a:rPr>
              <a:t>2</a:t>
            </a:r>
            <a:r>
              <a:rPr lang="en-GB" sz="2400" b="1">
                <a:solidFill>
                  <a:schemeClr val="accent2">
                    <a:lumMod val="60000"/>
                    <a:lumOff val="40000"/>
                  </a:schemeClr>
                </a:solidFill>
                <a:latin typeface="Century Gothic" panose="020B0502020202020204" pitchFamily="34" charset="0"/>
              </a:rPr>
              <a:t> + 2e</a:t>
            </a:r>
            <a:r>
              <a:rPr lang="en-GB" sz="2400" b="1" baseline="30000">
                <a:solidFill>
                  <a:schemeClr val="accent2">
                    <a:lumMod val="60000"/>
                    <a:lumOff val="40000"/>
                  </a:schemeClr>
                </a:solidFill>
                <a:latin typeface="Century Gothic" panose="020B0502020202020204" pitchFamily="34" charset="0"/>
              </a:rPr>
              <a:t>-</a:t>
            </a:r>
          </a:p>
          <a:p>
            <a:r>
              <a:rPr lang="en-GB" sz="2400" b="1" baseline="30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At the cathode: Na</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Na</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5263"/>
            <a:ext cx="10620375" cy="720725"/>
          </a:xfrm>
        </p:spPr>
        <p:txBody>
          <a:bodyPr/>
          <a:lstStyle/>
          <a:p>
            <a:r>
              <a:rPr lang="en-US" sz="2600" b="1">
                <a:latin typeface="Century Gothic" panose="020B0502020202020204" pitchFamily="34" charset="0"/>
              </a:rPr>
              <a:t>I: Deducing the ions discharged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1255158"/>
            <a:ext cx="10052166" cy="4893647"/>
          </a:xfrm>
          <a:prstGeom prst="rect">
            <a:avLst/>
          </a:prstGeom>
          <a:noFill/>
        </p:spPr>
        <p:txBody>
          <a:bodyPr wrap="square">
            <a:spAutoFit/>
          </a:bodyPr>
          <a:lstStyle/>
          <a:p>
            <a:endParaRPr lang="en-US" sz="2400">
              <a:latin typeface="Century Gothic" panose="020B0502020202020204" pitchFamily="34" charset="0"/>
            </a:endParaRPr>
          </a:p>
          <a:p>
            <a:endParaRPr lang="en-US" sz="2400">
              <a:latin typeface="Century Gothic" panose="020B0502020202020204" pitchFamily="34" charset="0"/>
            </a:endParaRPr>
          </a:p>
          <a:p>
            <a:endParaRPr lang="en-US" sz="2400">
              <a:latin typeface="Century Gothic" panose="020B0502020202020204" pitchFamily="34" charset="0"/>
            </a:endParaRPr>
          </a:p>
          <a:p>
            <a:r>
              <a:rPr lang="en-US" sz="2400" b="1">
                <a:latin typeface="Century Gothic" panose="020B0502020202020204" pitchFamily="34" charset="0"/>
              </a:rPr>
              <a:t>(a) List the ions present in the electrolyte.</a:t>
            </a:r>
          </a:p>
          <a:p>
            <a:endParaRPr lang="en-US" sz="2400" b="1">
              <a:latin typeface="Century Gothic" panose="020B0502020202020204" pitchFamily="34" charset="0"/>
            </a:endParaRPr>
          </a:p>
          <a:p>
            <a:r>
              <a:rPr lang="en-US" sz="2400" b="1">
                <a:latin typeface="Century Gothic" panose="020B0502020202020204" pitchFamily="34" charset="0"/>
              </a:rPr>
              <a:t>(b) Explain which ions will be discharged at each electrode.</a:t>
            </a: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(c) Describe what the student would observe when carrying out their electrolysis.</a:t>
            </a:r>
          </a:p>
        </p:txBody>
      </p:sp>
      <p:sp>
        <p:nvSpPr>
          <p:cNvPr id="5" name="Google Shape;101;p1">
            <a:extLst>
              <a:ext uri="{FF2B5EF4-FFF2-40B4-BE49-F238E27FC236}">
                <a16:creationId xmlns:a16="http://schemas.microsoft.com/office/drawing/2014/main" id="{3433134B-3B29-2518-DDA0-13AEEAC7CEF8}"/>
              </a:ext>
            </a:extLst>
          </p:cNvPr>
          <p:cNvSpPr txBox="1"/>
          <p:nvPr/>
        </p:nvSpPr>
        <p:spPr>
          <a:xfrm>
            <a:off x="660436" y="2701547"/>
            <a:ext cx="2937529" cy="4590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Na</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Cl</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H</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OH</a:t>
            </a:r>
            <a:r>
              <a:rPr lang="en-GB" sz="2400" b="1" i="0" u="none" strike="noStrike" cap="none"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8E1451F9-64CA-391A-C492-54D4DA2A7EFD}"/>
              </a:ext>
            </a:extLst>
          </p:cNvPr>
          <p:cNvSpPr txBox="1"/>
          <p:nvPr/>
        </p:nvSpPr>
        <p:spPr>
          <a:xfrm>
            <a:off x="145382" y="3473102"/>
            <a:ext cx="11384008" cy="1938952"/>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 </a:t>
            </a:r>
            <a:r>
              <a:rPr lang="en-GB" sz="2400" b="1">
                <a:solidFill>
                  <a:schemeClr val="accent1"/>
                </a:solidFill>
                <a:latin typeface="Century Gothic"/>
                <a:ea typeface="Century Gothic"/>
                <a:cs typeface="Century Gothic"/>
                <a:sym typeface="Century Gothic"/>
              </a:rPr>
              <a:t>Of the two positive ions, hydrogen is the least reactive. This means that </a:t>
            </a:r>
            <a:r>
              <a:rPr lang="en-GB" sz="2400" b="1" i="0" u="none" strike="noStrike" cap="none">
                <a:solidFill>
                  <a:schemeClr val="accent1"/>
                </a:solidFill>
                <a:latin typeface="Century Gothic"/>
                <a:ea typeface="Century Gothic"/>
                <a:cs typeface="Century Gothic"/>
                <a:sym typeface="Century Gothic"/>
              </a:rPr>
              <a:t>H</a:t>
            </a:r>
            <a:r>
              <a:rPr lang="en-GB" sz="2400" b="1" i="0" u="none" strike="noStrike" cap="none"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ions will be discharged at the cathode.</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 </a:t>
            </a:r>
            <a:r>
              <a:rPr lang="en-GB" sz="2400" b="1">
                <a:solidFill>
                  <a:schemeClr val="accent1"/>
                </a:solidFill>
                <a:latin typeface="Century Gothic"/>
                <a:ea typeface="Century Gothic"/>
                <a:cs typeface="Century Gothic"/>
                <a:sym typeface="Century Gothic"/>
              </a:rPr>
              <a:t>Hydroxide ions are usually discharged, unless a halide ion is present. In this reaction halide ions are present (Cl- ions). Therefore, the chloride ions will be discharged at the anode.</a:t>
            </a:r>
            <a:endParaRPr sz="1400" b="1" i="0" u="none" strike="noStrike" cap="none" baseline="30000">
              <a:solidFill>
                <a:schemeClr val="accent1"/>
              </a:solidFill>
              <a:latin typeface="Arial"/>
              <a:ea typeface="Arial"/>
              <a:cs typeface="Arial"/>
              <a:sym typeface="Arial"/>
            </a:endParaRPr>
          </a:p>
        </p:txBody>
      </p:sp>
      <p:sp>
        <p:nvSpPr>
          <p:cNvPr id="9" name="TextBox 8">
            <a:extLst>
              <a:ext uri="{FF2B5EF4-FFF2-40B4-BE49-F238E27FC236}">
                <a16:creationId xmlns:a16="http://schemas.microsoft.com/office/drawing/2014/main" id="{182F2840-1FEC-5EA8-A56B-62724F299CE7}"/>
              </a:ext>
            </a:extLst>
          </p:cNvPr>
          <p:cNvSpPr txBox="1"/>
          <p:nvPr/>
        </p:nvSpPr>
        <p:spPr>
          <a:xfrm>
            <a:off x="293203" y="1072821"/>
            <a:ext cx="7439439" cy="830997"/>
          </a:xfrm>
          <a:prstGeom prst="rect">
            <a:avLst/>
          </a:prstGeom>
          <a:noFill/>
        </p:spPr>
        <p:txBody>
          <a:bodyPr wrap="square">
            <a:spAutoFit/>
          </a:bodyPr>
          <a:lstStyle/>
          <a:p>
            <a:r>
              <a:rPr lang="en-US" sz="2400">
                <a:latin typeface="Century Gothic" panose="020B0502020202020204" pitchFamily="34" charset="0"/>
              </a:rPr>
              <a:t>A student carries out the electrolysis of a solution of sodium chloride.</a:t>
            </a:r>
          </a:p>
        </p:txBody>
      </p:sp>
      <p:sp>
        <p:nvSpPr>
          <p:cNvPr id="10" name="Google Shape;101;p1">
            <a:extLst>
              <a:ext uri="{FF2B5EF4-FFF2-40B4-BE49-F238E27FC236}">
                <a16:creationId xmlns:a16="http://schemas.microsoft.com/office/drawing/2014/main" id="{CF44C9E5-99D0-38AE-7C18-EABB21FD1A82}"/>
              </a:ext>
            </a:extLst>
          </p:cNvPr>
          <p:cNvSpPr txBox="1"/>
          <p:nvPr/>
        </p:nvSpPr>
        <p:spPr>
          <a:xfrm>
            <a:off x="293203" y="5996936"/>
            <a:ext cx="11384008"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a:t>
            </a:r>
            <a:r>
              <a:rPr lang="en-GB" sz="2400" b="1">
                <a:solidFill>
                  <a:schemeClr val="accent1"/>
                </a:solidFill>
                <a:latin typeface="Century Gothic"/>
                <a:ea typeface="Century Gothic"/>
                <a:cs typeface="Century Gothic"/>
                <a:sym typeface="Century Gothic"/>
              </a:rPr>
              <a:t> Bubbles of hydrogen gas would be observed.</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a:t>
            </a:r>
            <a:r>
              <a:rPr lang="en-GB" sz="2400" b="1">
                <a:solidFill>
                  <a:schemeClr val="accent1"/>
                </a:solidFill>
                <a:latin typeface="Century Gothic"/>
                <a:ea typeface="Century Gothic"/>
                <a:cs typeface="Century Gothic"/>
                <a:sym typeface="Century Gothic"/>
              </a:rPr>
              <a:t> Bubbles of chlorine gas would be observed.</a:t>
            </a:r>
            <a:endParaRPr sz="1400" b="1" i="0" u="none" strike="noStrike" cap="none" baseline="30000">
              <a:solidFill>
                <a:schemeClr val="accent1"/>
              </a:solidFill>
              <a:latin typeface="Arial"/>
              <a:ea typeface="Arial"/>
              <a:cs typeface="Arial"/>
              <a:sym typeface="Arial"/>
            </a:endParaRPr>
          </a:p>
        </p:txBody>
      </p:sp>
      <p:pic>
        <p:nvPicPr>
          <p:cNvPr id="3" name="Picture 2" descr="A blue liquid in a glass container&#10;&#10;AI-generated content may be incorrect.">
            <a:extLst>
              <a:ext uri="{FF2B5EF4-FFF2-40B4-BE49-F238E27FC236}">
                <a16:creationId xmlns:a16="http://schemas.microsoft.com/office/drawing/2014/main" id="{2664A13B-F7BB-78B9-325C-C2BE599BFDFA}"/>
              </a:ext>
            </a:extLst>
          </p:cNvPr>
          <p:cNvPicPr>
            <a:picLocks noChangeAspect="1"/>
          </p:cNvPicPr>
          <p:nvPr/>
        </p:nvPicPr>
        <p:blipFill>
          <a:blip r:embed="rId3"/>
          <a:stretch>
            <a:fillRect/>
          </a:stretch>
        </p:blipFill>
        <p:spPr>
          <a:xfrm>
            <a:off x="8845949" y="144495"/>
            <a:ext cx="2652145" cy="2695982"/>
          </a:xfrm>
          <a:prstGeom prst="rect">
            <a:avLst/>
          </a:prstGeom>
        </p:spPr>
      </p:pic>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5263"/>
            <a:ext cx="10620375" cy="720725"/>
          </a:xfrm>
        </p:spPr>
        <p:txBody>
          <a:bodyPr/>
          <a:lstStyle/>
          <a:p>
            <a:r>
              <a:rPr lang="en-US" sz="2600" b="1">
                <a:latin typeface="Century Gothic" panose="020B0502020202020204" pitchFamily="34" charset="0"/>
              </a:rPr>
              <a:t>We: Deducing the ions discharged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1255158"/>
            <a:ext cx="10052166" cy="4893647"/>
          </a:xfrm>
          <a:prstGeom prst="rect">
            <a:avLst/>
          </a:prstGeom>
          <a:noFill/>
        </p:spPr>
        <p:txBody>
          <a:bodyPr wrap="square">
            <a:spAutoFit/>
          </a:bodyPr>
          <a:lstStyle/>
          <a:p>
            <a:endParaRPr lang="en-US" sz="2400">
              <a:latin typeface="Century Gothic" panose="020B0502020202020204" pitchFamily="34" charset="0"/>
            </a:endParaRPr>
          </a:p>
          <a:p>
            <a:endParaRPr lang="en-US" sz="2400">
              <a:latin typeface="Century Gothic" panose="020B0502020202020204" pitchFamily="34" charset="0"/>
            </a:endParaRPr>
          </a:p>
          <a:p>
            <a:endParaRPr lang="en-US" sz="2400">
              <a:latin typeface="Century Gothic" panose="020B0502020202020204" pitchFamily="34" charset="0"/>
            </a:endParaRPr>
          </a:p>
          <a:p>
            <a:r>
              <a:rPr lang="en-US" sz="2400" b="1">
                <a:latin typeface="Century Gothic" panose="020B0502020202020204" pitchFamily="34" charset="0"/>
              </a:rPr>
              <a:t>(a) List the ions present in the electrolyte.</a:t>
            </a:r>
          </a:p>
          <a:p>
            <a:endParaRPr lang="en-US" sz="2400" b="1">
              <a:latin typeface="Century Gothic" panose="020B0502020202020204" pitchFamily="34" charset="0"/>
            </a:endParaRPr>
          </a:p>
          <a:p>
            <a:r>
              <a:rPr lang="en-US" sz="2400" b="1">
                <a:latin typeface="Century Gothic" panose="020B0502020202020204" pitchFamily="34" charset="0"/>
              </a:rPr>
              <a:t>(b) Explain which ions will be discharged at each electrode.</a:t>
            </a: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(c) Describe what the student would observe when carrying out their electrolysis.</a:t>
            </a:r>
          </a:p>
        </p:txBody>
      </p:sp>
      <p:sp>
        <p:nvSpPr>
          <p:cNvPr id="5" name="Google Shape;101;p1">
            <a:extLst>
              <a:ext uri="{FF2B5EF4-FFF2-40B4-BE49-F238E27FC236}">
                <a16:creationId xmlns:a16="http://schemas.microsoft.com/office/drawing/2014/main" id="{3433134B-3B29-2518-DDA0-13AEEAC7CEF8}"/>
              </a:ext>
            </a:extLst>
          </p:cNvPr>
          <p:cNvSpPr txBox="1"/>
          <p:nvPr/>
        </p:nvSpPr>
        <p:spPr>
          <a:xfrm>
            <a:off x="660436" y="2701547"/>
            <a:ext cx="474645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Cu</a:t>
            </a:r>
            <a:r>
              <a:rPr lang="en-GB" sz="2400" b="1" baseline="30000">
                <a:solidFill>
                  <a:schemeClr val="accent1"/>
                </a:solidFill>
                <a:latin typeface="Century Gothic"/>
                <a:ea typeface="Century Gothic"/>
                <a:cs typeface="Century Gothic"/>
                <a:sym typeface="Century Gothic"/>
              </a:rPr>
              <a:t>2</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SO</a:t>
            </a:r>
            <a:r>
              <a:rPr lang="en-GB" sz="2400" b="1" i="0" u="none" strike="noStrike" cap="none" baseline="-25000">
                <a:solidFill>
                  <a:schemeClr val="accent1"/>
                </a:solidFill>
                <a:latin typeface="Century Gothic"/>
                <a:ea typeface="Century Gothic"/>
                <a:cs typeface="Century Gothic"/>
                <a:sym typeface="Century Gothic"/>
              </a:rPr>
              <a:t>4</a:t>
            </a:r>
            <a:r>
              <a:rPr lang="en-GB" sz="2400" b="1" i="0" u="none" strike="noStrike" cap="none" baseline="30000">
                <a:solidFill>
                  <a:schemeClr val="accent1"/>
                </a:solidFill>
                <a:latin typeface="Century Gothic"/>
                <a:ea typeface="Century Gothic"/>
                <a:cs typeface="Century Gothic"/>
                <a:sym typeface="Century Gothic"/>
              </a:rPr>
              <a:t>2-</a:t>
            </a:r>
            <a:r>
              <a:rPr lang="en-GB" sz="2400" b="1" i="0" u="none" strike="noStrike" cap="none">
                <a:solidFill>
                  <a:schemeClr val="accent1"/>
                </a:solidFill>
                <a:latin typeface="Century Gothic"/>
                <a:ea typeface="Century Gothic"/>
                <a:cs typeface="Century Gothic"/>
                <a:sym typeface="Century Gothic"/>
              </a:rPr>
              <a:t>, H</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OH</a:t>
            </a:r>
            <a:r>
              <a:rPr lang="en-GB" sz="2400" b="1" i="0" u="none" strike="noStrike" cap="none"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8E1451F9-64CA-391A-C492-54D4DA2A7EFD}"/>
              </a:ext>
            </a:extLst>
          </p:cNvPr>
          <p:cNvSpPr txBox="1"/>
          <p:nvPr/>
        </p:nvSpPr>
        <p:spPr>
          <a:xfrm>
            <a:off x="145382" y="3473102"/>
            <a:ext cx="11384008" cy="1938952"/>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 </a:t>
            </a:r>
            <a:r>
              <a:rPr lang="en-GB" sz="2400" b="1">
                <a:solidFill>
                  <a:schemeClr val="accent1"/>
                </a:solidFill>
                <a:latin typeface="Century Gothic"/>
                <a:ea typeface="Century Gothic"/>
                <a:cs typeface="Century Gothic"/>
                <a:sym typeface="Century Gothic"/>
              </a:rPr>
              <a:t>Of the two positive ions, copper is the least reactive. This means that Cu</a:t>
            </a:r>
            <a:r>
              <a:rPr lang="en-GB" sz="2400" b="1" baseline="30000">
                <a:solidFill>
                  <a:schemeClr val="accent1"/>
                </a:solidFill>
                <a:latin typeface="Century Gothic"/>
                <a:ea typeface="Century Gothic"/>
                <a:cs typeface="Century Gothic"/>
                <a:sym typeface="Century Gothic"/>
              </a:rPr>
              <a:t>2+ </a:t>
            </a:r>
            <a:r>
              <a:rPr lang="en-GB" sz="2400" b="1">
                <a:solidFill>
                  <a:schemeClr val="accent1"/>
                </a:solidFill>
                <a:latin typeface="Century Gothic"/>
                <a:ea typeface="Century Gothic"/>
                <a:cs typeface="Century Gothic"/>
                <a:sym typeface="Century Gothic"/>
              </a:rPr>
              <a:t>ions will be discharged at the cathode.</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 </a:t>
            </a:r>
            <a:r>
              <a:rPr lang="en-GB" sz="2400" b="1">
                <a:solidFill>
                  <a:schemeClr val="accent1"/>
                </a:solidFill>
                <a:latin typeface="Century Gothic"/>
                <a:ea typeface="Century Gothic"/>
                <a:cs typeface="Century Gothic"/>
                <a:sym typeface="Century Gothic"/>
              </a:rPr>
              <a:t>Hydroxide ions are usually discharged, unless a halide ion is present. In this reaction halide ions are not present. Therefore, the hydroxide ions will be discharged at the anode and oxygen produced.</a:t>
            </a:r>
            <a:endParaRPr sz="1400" b="1" i="0" u="none" strike="noStrike" cap="none" baseline="30000">
              <a:solidFill>
                <a:schemeClr val="accent1"/>
              </a:solidFill>
              <a:latin typeface="Arial"/>
              <a:ea typeface="Arial"/>
              <a:cs typeface="Arial"/>
              <a:sym typeface="Arial"/>
            </a:endParaRPr>
          </a:p>
        </p:txBody>
      </p:sp>
      <p:sp>
        <p:nvSpPr>
          <p:cNvPr id="9" name="TextBox 8">
            <a:extLst>
              <a:ext uri="{FF2B5EF4-FFF2-40B4-BE49-F238E27FC236}">
                <a16:creationId xmlns:a16="http://schemas.microsoft.com/office/drawing/2014/main" id="{182F2840-1FEC-5EA8-A56B-62724F299CE7}"/>
              </a:ext>
            </a:extLst>
          </p:cNvPr>
          <p:cNvSpPr txBox="1"/>
          <p:nvPr/>
        </p:nvSpPr>
        <p:spPr>
          <a:xfrm>
            <a:off x="293203" y="1072821"/>
            <a:ext cx="7439439" cy="830997"/>
          </a:xfrm>
          <a:prstGeom prst="rect">
            <a:avLst/>
          </a:prstGeom>
          <a:noFill/>
        </p:spPr>
        <p:txBody>
          <a:bodyPr wrap="square">
            <a:spAutoFit/>
          </a:bodyPr>
          <a:lstStyle/>
          <a:p>
            <a:r>
              <a:rPr lang="en-US" sz="2400" dirty="0">
                <a:latin typeface="Century Gothic" panose="020B0502020202020204" pitchFamily="34" charset="0"/>
              </a:rPr>
              <a:t>A student carries out the electrolysis of a solution of copper (II) sulfate (CuSO</a:t>
            </a:r>
            <a:r>
              <a:rPr lang="en-US" sz="2400" baseline="-25000" dirty="0">
                <a:latin typeface="Century Gothic" panose="020B0502020202020204" pitchFamily="34" charset="0"/>
              </a:rPr>
              <a:t>4</a:t>
            </a:r>
            <a:r>
              <a:rPr lang="en-US" sz="2400" dirty="0">
                <a:latin typeface="Century Gothic" panose="020B0502020202020204" pitchFamily="34" charset="0"/>
              </a:rPr>
              <a:t>)</a:t>
            </a:r>
          </a:p>
        </p:txBody>
      </p:sp>
      <p:sp>
        <p:nvSpPr>
          <p:cNvPr id="10" name="Google Shape;101;p1">
            <a:extLst>
              <a:ext uri="{FF2B5EF4-FFF2-40B4-BE49-F238E27FC236}">
                <a16:creationId xmlns:a16="http://schemas.microsoft.com/office/drawing/2014/main" id="{CF44C9E5-99D0-38AE-7C18-EABB21FD1A82}"/>
              </a:ext>
            </a:extLst>
          </p:cNvPr>
          <p:cNvSpPr txBox="1"/>
          <p:nvPr/>
        </p:nvSpPr>
        <p:spPr>
          <a:xfrm>
            <a:off x="293203" y="5996936"/>
            <a:ext cx="11384008"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a:t>
            </a:r>
            <a:r>
              <a:rPr lang="en-GB" sz="2400" b="1">
                <a:solidFill>
                  <a:schemeClr val="accent1"/>
                </a:solidFill>
                <a:latin typeface="Century Gothic"/>
                <a:ea typeface="Century Gothic"/>
                <a:cs typeface="Century Gothic"/>
                <a:sym typeface="Century Gothic"/>
              </a:rPr>
              <a:t> Copper metal will be deposited on the electrode.</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a:t>
            </a:r>
            <a:r>
              <a:rPr lang="en-GB" sz="2400" b="1">
                <a:solidFill>
                  <a:schemeClr val="accent1"/>
                </a:solidFill>
                <a:latin typeface="Century Gothic"/>
                <a:ea typeface="Century Gothic"/>
                <a:cs typeface="Century Gothic"/>
                <a:sym typeface="Century Gothic"/>
              </a:rPr>
              <a:t> Bubbles of oxygen gas will be observed.</a:t>
            </a:r>
            <a:endParaRPr sz="1400" b="1" i="0" u="none" strike="noStrike" cap="none" baseline="30000">
              <a:solidFill>
                <a:schemeClr val="accent1"/>
              </a:solidFill>
              <a:latin typeface="Arial"/>
              <a:ea typeface="Arial"/>
              <a:cs typeface="Arial"/>
              <a:sym typeface="Arial"/>
            </a:endParaRPr>
          </a:p>
        </p:txBody>
      </p:sp>
      <p:pic>
        <p:nvPicPr>
          <p:cNvPr id="3" name="Picture 2" descr="A blue liquid in a glass container&#10;&#10;AI-generated content may be incorrect.">
            <a:extLst>
              <a:ext uri="{FF2B5EF4-FFF2-40B4-BE49-F238E27FC236}">
                <a16:creationId xmlns:a16="http://schemas.microsoft.com/office/drawing/2014/main" id="{31CF365C-2C7F-617B-0DF3-C25C5A46ED36}"/>
              </a:ext>
            </a:extLst>
          </p:cNvPr>
          <p:cNvPicPr>
            <a:picLocks noChangeAspect="1"/>
          </p:cNvPicPr>
          <p:nvPr/>
        </p:nvPicPr>
        <p:blipFill>
          <a:blip r:embed="rId3"/>
          <a:stretch>
            <a:fillRect/>
          </a:stretch>
        </p:blipFill>
        <p:spPr>
          <a:xfrm>
            <a:off x="8845949" y="144495"/>
            <a:ext cx="2652145" cy="2695982"/>
          </a:xfrm>
          <a:prstGeom prst="rect">
            <a:avLst/>
          </a:prstGeom>
        </p:spPr>
      </p:pic>
    </p:spTree>
    <p:extLst>
      <p:ext uri="{BB962C8B-B14F-4D97-AF65-F5344CB8AC3E}">
        <p14:creationId xmlns:p14="http://schemas.microsoft.com/office/powerpoint/2010/main" val="336458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95263"/>
            <a:ext cx="10620375" cy="720725"/>
          </a:xfrm>
        </p:spPr>
        <p:txBody>
          <a:bodyPr/>
          <a:lstStyle/>
          <a:p>
            <a:r>
              <a:rPr lang="en-US" sz="2600" b="1">
                <a:latin typeface="Century Gothic" panose="020B0502020202020204" pitchFamily="34" charset="0"/>
              </a:rPr>
              <a:t>You: Deducing the ions discharged in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1255158"/>
            <a:ext cx="10052166" cy="4893647"/>
          </a:xfrm>
          <a:prstGeom prst="rect">
            <a:avLst/>
          </a:prstGeom>
          <a:noFill/>
        </p:spPr>
        <p:txBody>
          <a:bodyPr wrap="square">
            <a:spAutoFit/>
          </a:bodyPr>
          <a:lstStyle/>
          <a:p>
            <a:endParaRPr lang="en-US" sz="2400">
              <a:latin typeface="Century Gothic" panose="020B0502020202020204" pitchFamily="34" charset="0"/>
            </a:endParaRPr>
          </a:p>
          <a:p>
            <a:endParaRPr lang="en-US" sz="2400">
              <a:latin typeface="Century Gothic" panose="020B0502020202020204" pitchFamily="34" charset="0"/>
            </a:endParaRPr>
          </a:p>
          <a:p>
            <a:endParaRPr lang="en-US" sz="2400">
              <a:latin typeface="Century Gothic" panose="020B0502020202020204" pitchFamily="34" charset="0"/>
            </a:endParaRPr>
          </a:p>
          <a:p>
            <a:r>
              <a:rPr lang="en-US" sz="2400" b="1">
                <a:latin typeface="Century Gothic" panose="020B0502020202020204" pitchFamily="34" charset="0"/>
              </a:rPr>
              <a:t>(a) List the ions present in the electrolyte.</a:t>
            </a:r>
          </a:p>
          <a:p>
            <a:endParaRPr lang="en-US" sz="2400" b="1">
              <a:latin typeface="Century Gothic" panose="020B0502020202020204" pitchFamily="34" charset="0"/>
            </a:endParaRPr>
          </a:p>
          <a:p>
            <a:r>
              <a:rPr lang="en-US" sz="2400" b="1">
                <a:latin typeface="Century Gothic" panose="020B0502020202020204" pitchFamily="34" charset="0"/>
              </a:rPr>
              <a:t>(b) Explain which ions will be discharged at each electrode.</a:t>
            </a: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(c) Describe what the student would observe when carrying out their electrolysis.</a:t>
            </a:r>
          </a:p>
        </p:txBody>
      </p:sp>
      <p:sp>
        <p:nvSpPr>
          <p:cNvPr id="5" name="Google Shape;101;p1">
            <a:extLst>
              <a:ext uri="{FF2B5EF4-FFF2-40B4-BE49-F238E27FC236}">
                <a16:creationId xmlns:a16="http://schemas.microsoft.com/office/drawing/2014/main" id="{3433134B-3B29-2518-DDA0-13AEEAC7CEF8}"/>
              </a:ext>
            </a:extLst>
          </p:cNvPr>
          <p:cNvSpPr txBox="1"/>
          <p:nvPr/>
        </p:nvSpPr>
        <p:spPr>
          <a:xfrm>
            <a:off x="660436" y="2701547"/>
            <a:ext cx="474645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H</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Cl</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OH</a:t>
            </a:r>
            <a:r>
              <a:rPr lang="en-GB" sz="2400" b="1" i="0" u="none" strike="noStrike" cap="none"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8E1451F9-64CA-391A-C492-54D4DA2A7EFD}"/>
              </a:ext>
            </a:extLst>
          </p:cNvPr>
          <p:cNvSpPr txBox="1"/>
          <p:nvPr/>
        </p:nvSpPr>
        <p:spPr>
          <a:xfrm>
            <a:off x="145382" y="3473102"/>
            <a:ext cx="11384008" cy="1938952"/>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 </a:t>
            </a:r>
            <a:r>
              <a:rPr lang="en-GB" sz="2400" b="1">
                <a:solidFill>
                  <a:schemeClr val="accent1"/>
                </a:solidFill>
                <a:latin typeface="Century Gothic"/>
                <a:ea typeface="Century Gothic"/>
                <a:cs typeface="Century Gothic"/>
                <a:sym typeface="Century Gothic"/>
              </a:rPr>
              <a:t>There is only one positive ion in the solution, H</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This means that H</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Century Gothic"/>
              </a:rPr>
              <a:t>ions will be discharged at the cathode.</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 </a:t>
            </a:r>
            <a:r>
              <a:rPr lang="en-GB" sz="2400" b="1">
                <a:solidFill>
                  <a:schemeClr val="accent1"/>
                </a:solidFill>
                <a:latin typeface="Century Gothic"/>
                <a:ea typeface="Century Gothic"/>
                <a:cs typeface="Century Gothic"/>
                <a:sym typeface="Century Gothic"/>
              </a:rPr>
              <a:t>Hydroxide ions are usually discharged, unless a halide ion is present. In this reaction halide ions are present (Cl</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ions). Therefore, the chloride ions will be discharged at the anode.</a:t>
            </a:r>
            <a:endParaRPr sz="1400" b="1" i="0" u="none" strike="noStrike" cap="none" baseline="30000">
              <a:solidFill>
                <a:schemeClr val="accent1"/>
              </a:solidFill>
              <a:latin typeface="Arial"/>
              <a:ea typeface="Arial"/>
              <a:cs typeface="Arial"/>
              <a:sym typeface="Arial"/>
            </a:endParaRPr>
          </a:p>
        </p:txBody>
      </p:sp>
      <p:sp>
        <p:nvSpPr>
          <p:cNvPr id="9" name="TextBox 8">
            <a:extLst>
              <a:ext uri="{FF2B5EF4-FFF2-40B4-BE49-F238E27FC236}">
                <a16:creationId xmlns:a16="http://schemas.microsoft.com/office/drawing/2014/main" id="{182F2840-1FEC-5EA8-A56B-62724F299CE7}"/>
              </a:ext>
            </a:extLst>
          </p:cNvPr>
          <p:cNvSpPr txBox="1"/>
          <p:nvPr/>
        </p:nvSpPr>
        <p:spPr>
          <a:xfrm>
            <a:off x="293203" y="1072821"/>
            <a:ext cx="7439439" cy="830997"/>
          </a:xfrm>
          <a:prstGeom prst="rect">
            <a:avLst/>
          </a:prstGeom>
          <a:noFill/>
        </p:spPr>
        <p:txBody>
          <a:bodyPr wrap="square">
            <a:spAutoFit/>
          </a:bodyPr>
          <a:lstStyle/>
          <a:p>
            <a:r>
              <a:rPr lang="en-US" sz="2400">
                <a:latin typeface="Century Gothic" panose="020B0502020202020204" pitchFamily="34" charset="0"/>
              </a:rPr>
              <a:t>A student carries out the electrolysis of a solution of hydrochloric acid (HCl)</a:t>
            </a:r>
          </a:p>
        </p:txBody>
      </p:sp>
      <p:sp>
        <p:nvSpPr>
          <p:cNvPr id="10" name="Google Shape;101;p1">
            <a:extLst>
              <a:ext uri="{FF2B5EF4-FFF2-40B4-BE49-F238E27FC236}">
                <a16:creationId xmlns:a16="http://schemas.microsoft.com/office/drawing/2014/main" id="{CF44C9E5-99D0-38AE-7C18-EABB21FD1A82}"/>
              </a:ext>
            </a:extLst>
          </p:cNvPr>
          <p:cNvSpPr txBox="1"/>
          <p:nvPr/>
        </p:nvSpPr>
        <p:spPr>
          <a:xfrm>
            <a:off x="293203" y="5996936"/>
            <a:ext cx="11384008"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a:solidFill>
                  <a:schemeClr val="accent1"/>
                </a:solidFill>
                <a:latin typeface="Century Gothic"/>
                <a:ea typeface="Century Gothic"/>
                <a:cs typeface="Century Gothic"/>
                <a:sym typeface="Century Gothic"/>
              </a:rPr>
              <a:t>At the cathode:</a:t>
            </a:r>
            <a:r>
              <a:rPr lang="en-GB" sz="2400" b="1">
                <a:solidFill>
                  <a:schemeClr val="accent1"/>
                </a:solidFill>
                <a:latin typeface="Century Gothic"/>
                <a:ea typeface="Century Gothic"/>
                <a:cs typeface="Century Gothic"/>
                <a:sym typeface="Century Gothic"/>
              </a:rPr>
              <a:t> Bubbles of hydrogen gas will be observed.</a:t>
            </a:r>
          </a:p>
          <a:p>
            <a:pPr lvl="0">
              <a:buClr>
                <a:srgbClr val="000000"/>
              </a:buClr>
              <a:buSzPts val="2400"/>
            </a:pPr>
            <a:r>
              <a:rPr lang="en-GB" sz="2400" b="1" u="sng">
                <a:solidFill>
                  <a:schemeClr val="accent1"/>
                </a:solidFill>
                <a:latin typeface="Century Gothic"/>
                <a:ea typeface="Century Gothic"/>
                <a:cs typeface="Century Gothic"/>
                <a:sym typeface="Century Gothic"/>
              </a:rPr>
              <a:t>At the anode:</a:t>
            </a:r>
            <a:r>
              <a:rPr lang="en-GB" sz="2400" b="1">
                <a:solidFill>
                  <a:schemeClr val="accent1"/>
                </a:solidFill>
                <a:latin typeface="Century Gothic"/>
                <a:ea typeface="Century Gothic"/>
                <a:cs typeface="Century Gothic"/>
                <a:sym typeface="Century Gothic"/>
              </a:rPr>
              <a:t> Bubbles of chlorine gas will be observed.</a:t>
            </a:r>
            <a:endParaRPr sz="1400" b="1" i="0" u="none" strike="noStrike" cap="none" baseline="30000">
              <a:solidFill>
                <a:schemeClr val="accent1"/>
              </a:solidFill>
              <a:latin typeface="Arial"/>
              <a:ea typeface="Arial"/>
              <a:cs typeface="Arial"/>
              <a:sym typeface="Arial"/>
            </a:endParaRPr>
          </a:p>
        </p:txBody>
      </p:sp>
      <p:pic>
        <p:nvPicPr>
          <p:cNvPr id="3" name="Picture 2" descr="A blue liquid in a glass container&#10;&#10;AI-generated content may be incorrect.">
            <a:extLst>
              <a:ext uri="{FF2B5EF4-FFF2-40B4-BE49-F238E27FC236}">
                <a16:creationId xmlns:a16="http://schemas.microsoft.com/office/drawing/2014/main" id="{464C8933-2585-C5F8-5798-D0F3D4146C87}"/>
              </a:ext>
            </a:extLst>
          </p:cNvPr>
          <p:cNvPicPr>
            <a:picLocks noChangeAspect="1"/>
          </p:cNvPicPr>
          <p:nvPr/>
        </p:nvPicPr>
        <p:blipFill>
          <a:blip r:embed="rId3"/>
          <a:stretch>
            <a:fillRect/>
          </a:stretch>
        </p:blipFill>
        <p:spPr>
          <a:xfrm>
            <a:off x="8845949" y="144495"/>
            <a:ext cx="2652145" cy="2695982"/>
          </a:xfrm>
          <a:prstGeom prst="rect">
            <a:avLst/>
          </a:prstGeom>
        </p:spPr>
      </p:pic>
    </p:spTree>
    <p:extLst>
      <p:ext uri="{BB962C8B-B14F-4D97-AF65-F5344CB8AC3E}">
        <p14:creationId xmlns:p14="http://schemas.microsoft.com/office/powerpoint/2010/main" val="66764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DF48D1-7AD3-2370-9264-C9C9CDA737CF}"/>
              </a:ext>
            </a:extLst>
          </p:cNvPr>
          <p:cNvPicPr>
            <a:picLocks noChangeAspect="1"/>
          </p:cNvPicPr>
          <p:nvPr/>
        </p:nvPicPr>
        <p:blipFill>
          <a:blip r:embed="rId3"/>
          <a:stretch>
            <a:fillRect/>
          </a:stretch>
        </p:blipFill>
        <p:spPr>
          <a:xfrm>
            <a:off x="6987218" y="979569"/>
            <a:ext cx="3971449" cy="5648957"/>
          </a:xfrm>
          <a:prstGeom prst="rect">
            <a:avLst/>
          </a:prstGeom>
          <a:ln>
            <a:solidFill>
              <a:schemeClr val="tx1"/>
            </a:solidFill>
          </a:ln>
        </p:spPr>
      </p:pic>
      <p:pic>
        <p:nvPicPr>
          <p:cNvPr id="8" name="Picture 7">
            <a:extLst>
              <a:ext uri="{FF2B5EF4-FFF2-40B4-BE49-F238E27FC236}">
                <a16:creationId xmlns:a16="http://schemas.microsoft.com/office/drawing/2014/main" id="{C51AB736-8D59-9D15-108E-6AC83799DEFA}"/>
              </a:ext>
            </a:extLst>
          </p:cNvPr>
          <p:cNvPicPr>
            <a:picLocks noChangeAspect="1"/>
          </p:cNvPicPr>
          <p:nvPr/>
        </p:nvPicPr>
        <p:blipFill>
          <a:blip r:embed="rId4"/>
          <a:stretch>
            <a:fillRect/>
          </a:stretch>
        </p:blipFill>
        <p:spPr>
          <a:xfrm>
            <a:off x="4753975" y="979570"/>
            <a:ext cx="3973412" cy="5661860"/>
          </a:xfrm>
          <a:prstGeom prst="rect">
            <a:avLst/>
          </a:prstGeom>
          <a:ln>
            <a:solidFill>
              <a:schemeClr val="tx1"/>
            </a:solidFill>
          </a:ln>
        </p:spPr>
      </p:pic>
      <p:pic>
        <p:nvPicPr>
          <p:cNvPr id="6" name="Picture 5">
            <a:extLst>
              <a:ext uri="{FF2B5EF4-FFF2-40B4-BE49-F238E27FC236}">
                <a16:creationId xmlns:a16="http://schemas.microsoft.com/office/drawing/2014/main" id="{BCBF004F-56D8-F2FA-ACE8-9BDA91FB7DD8}"/>
              </a:ext>
            </a:extLst>
          </p:cNvPr>
          <p:cNvPicPr>
            <a:picLocks noChangeAspect="1"/>
          </p:cNvPicPr>
          <p:nvPr/>
        </p:nvPicPr>
        <p:blipFill>
          <a:blip r:embed="rId5"/>
          <a:stretch>
            <a:fillRect/>
          </a:stretch>
        </p:blipFill>
        <p:spPr>
          <a:xfrm>
            <a:off x="2516635" y="979569"/>
            <a:ext cx="3977508" cy="5661861"/>
          </a:xfrm>
          <a:prstGeom prst="rect">
            <a:avLst/>
          </a:prstGeom>
          <a:ln>
            <a:solidFill>
              <a:schemeClr val="tx1"/>
            </a:solidFill>
          </a:ln>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DA35F5E6-4BD4-0F8E-B938-3BE771912054}"/>
              </a:ext>
            </a:extLst>
          </p:cNvPr>
          <p:cNvPicPr>
            <a:picLocks noChangeAspect="1"/>
          </p:cNvPicPr>
          <p:nvPr/>
        </p:nvPicPr>
        <p:blipFill>
          <a:blip r:embed="rId6"/>
          <a:stretch>
            <a:fillRect/>
          </a:stretch>
        </p:blipFill>
        <p:spPr>
          <a:xfrm>
            <a:off x="539999" y="979570"/>
            <a:ext cx="3971449" cy="5661861"/>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Electrolysis in Solutions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is produced at the electrode in electrolysis? </a:t>
            </a:r>
            <a:r>
              <a:rPr lang="en-GB" sz="2400" b="1" dirty="0">
                <a:solidFill>
                  <a:schemeClr val="dk1"/>
                </a:solidFill>
                <a:latin typeface="Century Gothic"/>
                <a:ea typeface="Century Gothic"/>
                <a:cs typeface="Century Gothic"/>
                <a:sym typeface="Century Gothic"/>
              </a:rPr>
              <a:t>ions</a:t>
            </a:r>
            <a:r>
              <a:rPr lang="en-GB" sz="2400" dirty="0">
                <a:solidFill>
                  <a:schemeClr val="dk1"/>
                </a:solidFill>
                <a:latin typeface="Century Gothic"/>
                <a:ea typeface="Century Gothic"/>
                <a:cs typeface="Century Gothic"/>
                <a:sym typeface="Century Gothic"/>
              </a:rPr>
              <a:t> or </a:t>
            </a:r>
            <a:r>
              <a:rPr lang="en-GB" sz="2400" b="1" dirty="0">
                <a:solidFill>
                  <a:schemeClr val="dk1"/>
                </a:solidFill>
                <a:latin typeface="Century Gothic"/>
                <a:ea typeface="Century Gothic"/>
                <a:cs typeface="Century Gothic"/>
                <a:sym typeface="Century Gothic"/>
              </a:rPr>
              <a:t>elements</a:t>
            </a:r>
            <a:r>
              <a:rPr lang="en-GB" sz="2400" dirty="0">
                <a:solidFill>
                  <a:schemeClr val="dk1"/>
                </a:solidFill>
                <a:latin typeface="Century Gothic"/>
                <a:ea typeface="Century Gothic"/>
                <a:cs typeface="Century Gothic"/>
                <a:sym typeface="Century Gothic"/>
              </a:rPr>
              <a:t>?</a:t>
            </a:r>
            <a:endParaRPr lang="en-GB" sz="240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True or false? A metal is produced at the anode.</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i="1" dirty="0">
                <a:latin typeface="Century Gothic" panose="020B0502020202020204" pitchFamily="34" charset="0"/>
              </a:rPr>
              <a:t>(HT only) </a:t>
            </a:r>
            <a:r>
              <a:rPr lang="en-GB" sz="2400" i="1" dirty="0">
                <a:solidFill>
                  <a:schemeClr val="dk1"/>
                </a:solidFill>
                <a:latin typeface="Century Gothic"/>
                <a:ea typeface="Century Gothic"/>
                <a:cs typeface="Century Gothic"/>
                <a:sym typeface="Century Gothic"/>
              </a:rPr>
              <a:t>Write a half equation for the production of oxygen gas at the anode.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ions that make up lead bromide</a:t>
            </a:r>
            <a:r>
              <a:rPr lang="en-GB" sz="2400" b="0" i="0" u="none" strike="noStrike" cap="none"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1" u="none" strike="noStrike" cap="none" dirty="0">
                <a:solidFill>
                  <a:schemeClr val="dk1"/>
                </a:solidFill>
                <a:latin typeface="Century Gothic"/>
                <a:ea typeface="Century Gothic"/>
                <a:cs typeface="Century Gothic"/>
                <a:sym typeface="Century Gothic"/>
              </a:rPr>
              <a:t>(HT only) </a:t>
            </a:r>
            <a:r>
              <a:rPr lang="en-GB" sz="2400" dirty="0">
                <a:solidFill>
                  <a:schemeClr val="dk1"/>
                </a:solidFill>
                <a:latin typeface="Century Gothic"/>
                <a:ea typeface="Century Gothic"/>
                <a:cs typeface="Century Gothic"/>
                <a:sym typeface="Century Gothic"/>
              </a:rPr>
              <a:t>Complete the balanced half equation for the process that occurs at the cathode, in the electrolysis of molten lead bromide.</a:t>
            </a:r>
          </a:p>
          <a:p>
            <a:pPr lvl="0" algn="ctr">
              <a:buClr>
                <a:schemeClr val="dk1"/>
              </a:buClr>
              <a:buSzPts val="2400"/>
            </a:pPr>
            <a:r>
              <a:rPr lang="en-GB" sz="2400" dirty="0">
                <a:latin typeface="Century Gothic"/>
                <a:ea typeface="Century Gothic"/>
                <a:cs typeface="Century Gothic"/>
                <a:sym typeface="Century Gothic"/>
              </a:rPr>
              <a:t>Pb</a:t>
            </a:r>
            <a:r>
              <a:rPr lang="en-GB" sz="2400" baseline="30000" dirty="0">
                <a:latin typeface="Century Gothic"/>
                <a:ea typeface="Century Gothic"/>
                <a:cs typeface="Century Gothic"/>
                <a:sym typeface="Century Gothic"/>
              </a:rPr>
              <a:t>2+</a:t>
            </a:r>
            <a:r>
              <a:rPr lang="en-GB" sz="2400" dirty="0">
                <a:latin typeface="Century Gothic"/>
                <a:ea typeface="Century Gothic"/>
                <a:cs typeface="Century Gothic"/>
                <a:sym typeface="Century Gothic"/>
              </a:rPr>
              <a:t> + ______ </a:t>
            </a:r>
            <a:r>
              <a:rPr lang="en-GB" sz="2400" i="0" u="none" strike="noStrike" cap="none" dirty="0">
                <a:latin typeface="Century Gothic"/>
                <a:ea typeface="Century Gothic"/>
                <a:cs typeface="Century Gothic"/>
                <a:sym typeface="Century Gothic"/>
              </a:rPr>
              <a:t>→ Pb</a:t>
            </a:r>
            <a:endParaRPr lang="en-GB" sz="2400" dirty="0">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4617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Elements</a:t>
            </a:r>
            <a:endParaRPr sz="1400" b="1" i="0" u="none" strike="noStrike" cap="none">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689018"/>
            <a:ext cx="866959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False, the metal is produced at the cathode</a:t>
            </a:r>
            <a:endParaRPr sz="1400" b="1" i="0" u="none" strike="noStrike" cap="none">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1" y="3781147"/>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2O</a:t>
            </a:r>
            <a:r>
              <a:rPr lang="en-GB" sz="2400" b="1" i="0" u="none" strike="noStrike" cap="none" baseline="30000"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 → O</a:t>
            </a:r>
            <a:r>
              <a:rPr lang="en-GB" sz="2400" b="1" i="0" u="none" strike="noStrike" cap="none" baseline="-25000" dirty="0">
                <a:solidFill>
                  <a:schemeClr val="accent1"/>
                </a:solidFill>
                <a:latin typeface="Century Gothic"/>
                <a:ea typeface="Century Gothic"/>
                <a:cs typeface="Century Gothic"/>
                <a:sym typeface="Century Gothic"/>
              </a:rPr>
              <a:t>2 </a:t>
            </a:r>
            <a:r>
              <a:rPr lang="en-GB" sz="2400" b="1" i="0" u="none" strike="noStrike" cap="none" dirty="0">
                <a:solidFill>
                  <a:schemeClr val="accent1"/>
                </a:solidFill>
                <a:latin typeface="Century Gothic"/>
                <a:ea typeface="Century Gothic"/>
                <a:cs typeface="Century Gothic"/>
                <a:sym typeface="Century Gothic"/>
              </a:rPr>
              <a:t>+ 4e</a:t>
            </a:r>
            <a:r>
              <a:rPr lang="en-GB" sz="2400" b="1" i="0" u="none" strike="noStrike" cap="none" baseline="30000" dirty="0">
                <a:solidFill>
                  <a:schemeClr val="accent1"/>
                </a:solidFill>
                <a:latin typeface="Century Gothic"/>
                <a:ea typeface="Century Gothic"/>
                <a:cs typeface="Century Gothic"/>
                <a:sym typeface="Century Gothic"/>
              </a:rPr>
              <a:t>-</a:t>
            </a:r>
            <a:endParaRPr sz="1400" b="1" i="0" u="none" strike="noStrike" cap="none" baseline="30000"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0" y="450701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Lead (Pb</a:t>
            </a:r>
            <a:r>
              <a:rPr lang="en-GB" sz="2400" b="1" i="0" u="none" strike="noStrike" cap="none" baseline="30000">
                <a:solidFill>
                  <a:schemeClr val="accent1"/>
                </a:solidFill>
                <a:latin typeface="Century Gothic"/>
                <a:ea typeface="Century Gothic"/>
                <a:cs typeface="Century Gothic"/>
                <a:sym typeface="Century Gothic"/>
              </a:rPr>
              <a:t>2+</a:t>
            </a:r>
            <a:r>
              <a:rPr lang="en-GB" sz="2400" b="1" i="0" u="none" strike="noStrike" cap="none">
                <a:solidFill>
                  <a:schemeClr val="accent1"/>
                </a:solidFill>
                <a:latin typeface="Century Gothic"/>
                <a:ea typeface="Century Gothic"/>
                <a:cs typeface="Century Gothic"/>
                <a:sym typeface="Century Gothic"/>
              </a:rPr>
              <a:t>) and bromide (Br</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a:t>
            </a:r>
            <a:endParaRPr sz="1400" b="1" i="0" u="none" strike="noStrike" cap="none">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5507697" y="5632245"/>
            <a:ext cx="740771"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2e</a:t>
            </a:r>
            <a:r>
              <a:rPr lang="en-GB" sz="2400" b="1" i="0" u="none" strike="noStrike" cap="none"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3868F82F-CB25-B278-7893-8B70B3A6E27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8AC6254-3C1D-E49A-C46A-D016F80B5240}"/>
              </a:ext>
            </a:extLst>
          </p:cNvPr>
          <p:cNvPicPr>
            <a:picLocks noChangeAspect="1"/>
          </p:cNvPicPr>
          <p:nvPr/>
        </p:nvPicPr>
        <p:blipFill>
          <a:blip r:embed="rId3"/>
          <a:stretch>
            <a:fillRect/>
          </a:stretch>
        </p:blipFill>
        <p:spPr>
          <a:xfrm>
            <a:off x="544575" y="901707"/>
            <a:ext cx="10349777" cy="375342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3" name="Google Shape;101;p1">
            <a:extLst>
              <a:ext uri="{FF2B5EF4-FFF2-40B4-BE49-F238E27FC236}">
                <a16:creationId xmlns:a16="http://schemas.microsoft.com/office/drawing/2014/main" id="{DC03D964-14C2-7D60-DEF0-8F38E58EBEC4}"/>
              </a:ext>
            </a:extLst>
          </p:cNvPr>
          <p:cNvSpPr txBox="1"/>
          <p:nvPr/>
        </p:nvSpPr>
        <p:spPr>
          <a:xfrm>
            <a:off x="5608627" y="1289634"/>
            <a:ext cx="153801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a</a:t>
            </a:r>
            <a:r>
              <a:rPr lang="en-GB" sz="2400" b="1" i="0" u="none" strike="noStrike" cap="none">
                <a:solidFill>
                  <a:schemeClr val="accent1"/>
                </a:solidFill>
                <a:latin typeface="Century Gothic"/>
                <a:ea typeface="Century Gothic"/>
                <a:cs typeface="Century Gothic"/>
                <a:sym typeface="Century Gothic"/>
              </a:rPr>
              <a:t>node</a:t>
            </a:r>
            <a:endParaRPr sz="1400" b="1" i="0" u="none" strike="noStrike" cap="none" baseline="30000">
              <a:solidFill>
                <a:schemeClr val="accent1"/>
              </a:solidFill>
              <a:latin typeface="Arial"/>
              <a:ea typeface="Arial"/>
              <a:cs typeface="Arial"/>
              <a:sym typeface="Arial"/>
            </a:endParaRPr>
          </a:p>
        </p:txBody>
      </p:sp>
      <p:sp>
        <p:nvSpPr>
          <p:cNvPr id="10" name="Google Shape;101;p1">
            <a:extLst>
              <a:ext uri="{FF2B5EF4-FFF2-40B4-BE49-F238E27FC236}">
                <a16:creationId xmlns:a16="http://schemas.microsoft.com/office/drawing/2014/main" id="{4065A10C-B35A-94CD-A53A-76B95737765B}"/>
              </a:ext>
            </a:extLst>
          </p:cNvPr>
          <p:cNvSpPr txBox="1"/>
          <p:nvPr/>
        </p:nvSpPr>
        <p:spPr>
          <a:xfrm>
            <a:off x="5719463" y="1908373"/>
            <a:ext cx="153801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cathode</a:t>
            </a:r>
            <a:endParaRPr sz="1400" b="1" i="0" u="none" strike="noStrike" cap="none" baseline="30000">
              <a:solidFill>
                <a:schemeClr val="accent1"/>
              </a:solidFill>
              <a:latin typeface="Arial"/>
              <a:ea typeface="Arial"/>
              <a:cs typeface="Arial"/>
              <a:sym typeface="Arial"/>
            </a:endParaRPr>
          </a:p>
        </p:txBody>
      </p:sp>
      <p:sp>
        <p:nvSpPr>
          <p:cNvPr id="12" name="TextBox 11">
            <a:extLst>
              <a:ext uri="{FF2B5EF4-FFF2-40B4-BE49-F238E27FC236}">
                <a16:creationId xmlns:a16="http://schemas.microsoft.com/office/drawing/2014/main" id="{578A3CF0-FF25-7FA4-43F5-32B1F5754EE6}"/>
              </a:ext>
            </a:extLst>
          </p:cNvPr>
          <p:cNvSpPr txBox="1"/>
          <p:nvPr/>
        </p:nvSpPr>
        <p:spPr>
          <a:xfrm>
            <a:off x="6377634" y="3841673"/>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727542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73D36E-3B8C-BEBF-3C88-38074697D2C8}"/>
              </a:ext>
            </a:extLst>
          </p:cNvPr>
          <p:cNvPicPr>
            <a:picLocks noChangeAspect="1"/>
          </p:cNvPicPr>
          <p:nvPr/>
        </p:nvPicPr>
        <p:blipFill>
          <a:blip r:embed="rId3"/>
          <a:stretch>
            <a:fillRect/>
          </a:stretch>
        </p:blipFill>
        <p:spPr>
          <a:xfrm>
            <a:off x="468375" y="921906"/>
            <a:ext cx="10852337" cy="414885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3" name="Google Shape;101;p1">
            <a:extLst>
              <a:ext uri="{FF2B5EF4-FFF2-40B4-BE49-F238E27FC236}">
                <a16:creationId xmlns:a16="http://schemas.microsoft.com/office/drawing/2014/main" id="{DC03D964-14C2-7D60-DEF0-8F38E58EBEC4}"/>
              </a:ext>
            </a:extLst>
          </p:cNvPr>
          <p:cNvSpPr txBox="1"/>
          <p:nvPr/>
        </p:nvSpPr>
        <p:spPr>
          <a:xfrm>
            <a:off x="1175173" y="2092906"/>
            <a:ext cx="186599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electrodes</a:t>
            </a:r>
            <a:endParaRPr sz="1400" b="1" i="0" u="none" strike="noStrike" cap="none" baseline="3000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556A9565-7E17-8D1A-29A7-0FA131041022}"/>
              </a:ext>
            </a:extLst>
          </p:cNvPr>
          <p:cNvSpPr txBox="1"/>
          <p:nvPr/>
        </p:nvSpPr>
        <p:spPr>
          <a:xfrm>
            <a:off x="7783792" y="2092906"/>
            <a:ext cx="186599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reactivity</a:t>
            </a:r>
            <a:endParaRPr sz="1400" b="1" i="0" u="none" strike="noStrike" cap="none" baseline="30000">
              <a:solidFill>
                <a:schemeClr val="accent1"/>
              </a:solidFill>
              <a:latin typeface="Arial"/>
              <a:ea typeface="Arial"/>
              <a:cs typeface="Arial"/>
              <a:sym typeface="Arial"/>
            </a:endParaRPr>
          </a:p>
        </p:txBody>
      </p:sp>
      <p:sp>
        <p:nvSpPr>
          <p:cNvPr id="14" name="Google Shape;101;p1">
            <a:extLst>
              <a:ext uri="{FF2B5EF4-FFF2-40B4-BE49-F238E27FC236}">
                <a16:creationId xmlns:a16="http://schemas.microsoft.com/office/drawing/2014/main" id="{6B9EEF20-6F31-1890-F8C3-5BBDE34C6B12}"/>
              </a:ext>
            </a:extLst>
          </p:cNvPr>
          <p:cNvSpPr txBox="1"/>
          <p:nvPr/>
        </p:nvSpPr>
        <p:spPr>
          <a:xfrm>
            <a:off x="7342909" y="2623185"/>
            <a:ext cx="2306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hydrogen gas</a:t>
            </a:r>
            <a:endParaRPr sz="1400" b="1" i="0" u="none" strike="noStrike" cap="none" baseline="30000">
              <a:solidFill>
                <a:schemeClr val="accent1"/>
              </a:solidFill>
              <a:latin typeface="Arial"/>
              <a:ea typeface="Arial"/>
              <a:cs typeface="Arial"/>
              <a:sym typeface="Arial"/>
            </a:endParaRPr>
          </a:p>
        </p:txBody>
      </p:sp>
      <p:sp>
        <p:nvSpPr>
          <p:cNvPr id="15" name="Google Shape;101;p1">
            <a:extLst>
              <a:ext uri="{FF2B5EF4-FFF2-40B4-BE49-F238E27FC236}">
                <a16:creationId xmlns:a16="http://schemas.microsoft.com/office/drawing/2014/main" id="{1C9EB1C3-514C-C616-167B-AB507D3BAA00}"/>
              </a:ext>
            </a:extLst>
          </p:cNvPr>
          <p:cNvSpPr txBox="1"/>
          <p:nvPr/>
        </p:nvSpPr>
        <p:spPr>
          <a:xfrm>
            <a:off x="2479963" y="3725530"/>
            <a:ext cx="230687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oxygen gas</a:t>
            </a:r>
            <a:endParaRPr sz="1400" b="1" i="0" u="none" strike="noStrike" cap="none" baseline="30000">
              <a:solidFill>
                <a:schemeClr val="accent1"/>
              </a:solidFill>
              <a:latin typeface="Arial"/>
              <a:ea typeface="Arial"/>
              <a:cs typeface="Arial"/>
              <a:sym typeface="Arial"/>
            </a:endParaRPr>
          </a:p>
        </p:txBody>
      </p:sp>
    </p:spTree>
    <p:extLst>
      <p:ext uri="{BB962C8B-B14F-4D97-AF65-F5344CB8AC3E}">
        <p14:creationId xmlns:p14="http://schemas.microsoft.com/office/powerpoint/2010/main" val="66508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3758ABB1-F991-CCF1-4FB3-4F869FB2E505}"/>
              </a:ext>
            </a:extLst>
          </p:cNvPr>
          <p:cNvPicPr>
            <a:picLocks noChangeAspect="1"/>
          </p:cNvPicPr>
          <p:nvPr/>
        </p:nvPicPr>
        <p:blipFill>
          <a:blip r:embed="rId3"/>
          <a:stretch>
            <a:fillRect/>
          </a:stretch>
        </p:blipFill>
        <p:spPr>
          <a:xfrm>
            <a:off x="521804" y="917387"/>
            <a:ext cx="10826009" cy="542323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3" name="Google Shape;101;p1">
            <a:extLst>
              <a:ext uri="{FF2B5EF4-FFF2-40B4-BE49-F238E27FC236}">
                <a16:creationId xmlns:a16="http://schemas.microsoft.com/office/drawing/2014/main" id="{DC03D964-14C2-7D60-DEF0-8F38E58EBEC4}"/>
              </a:ext>
            </a:extLst>
          </p:cNvPr>
          <p:cNvSpPr txBox="1"/>
          <p:nvPr/>
        </p:nvSpPr>
        <p:spPr>
          <a:xfrm>
            <a:off x="1166572" y="1862094"/>
            <a:ext cx="4034136"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Na</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Cl</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H</a:t>
            </a:r>
            <a:r>
              <a:rPr lang="en-GB" sz="2400" b="1" baseline="30000">
                <a:solidFill>
                  <a:schemeClr val="accent1"/>
                </a:solidFill>
                <a:latin typeface="Century Gothic"/>
                <a:ea typeface="Century Gothic"/>
                <a:cs typeface="Century Gothic"/>
                <a:sym typeface="Century Gothic"/>
              </a:rPr>
              <a:t> + </a:t>
            </a:r>
            <a:r>
              <a:rPr lang="en-GB" sz="2400" b="1">
                <a:solidFill>
                  <a:schemeClr val="accent1"/>
                </a:solidFill>
                <a:latin typeface="Century Gothic"/>
                <a:ea typeface="Century Gothic"/>
                <a:cs typeface="Century Gothic"/>
                <a:sym typeface="Century Gothic"/>
              </a:rPr>
              <a:t>	 OH</a:t>
            </a:r>
            <a:r>
              <a:rPr lang="en-GB" sz="3200" b="1"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556A9565-7E17-8D1A-29A7-0FA131041022}"/>
              </a:ext>
            </a:extLst>
          </p:cNvPr>
          <p:cNvSpPr txBox="1"/>
          <p:nvPr/>
        </p:nvSpPr>
        <p:spPr>
          <a:xfrm>
            <a:off x="1166571" y="2802083"/>
            <a:ext cx="2306876"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Cl</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and OH</a:t>
            </a:r>
            <a:r>
              <a:rPr lang="en-GB" sz="3200" b="1" baseline="30000">
                <a:solidFill>
                  <a:schemeClr val="accent1"/>
                </a:solidFill>
                <a:latin typeface="Century Gothic"/>
                <a:ea typeface="Century Gothic"/>
                <a:cs typeface="Century Gothic"/>
                <a:sym typeface="Century Gothic"/>
              </a:rPr>
              <a:t>-</a:t>
            </a:r>
            <a:endParaRPr sz="2400" b="1" i="0" u="none" strike="noStrike" cap="none" baseline="30000">
              <a:solidFill>
                <a:schemeClr val="accent1"/>
              </a:solidFill>
              <a:latin typeface="Arial"/>
              <a:ea typeface="Arial"/>
              <a:cs typeface="Arial"/>
              <a:sym typeface="Arial"/>
            </a:endParaRPr>
          </a:p>
        </p:txBody>
      </p:sp>
      <p:grpSp>
        <p:nvGrpSpPr>
          <p:cNvPr id="5" name="Group 4">
            <a:extLst>
              <a:ext uri="{FF2B5EF4-FFF2-40B4-BE49-F238E27FC236}">
                <a16:creationId xmlns:a16="http://schemas.microsoft.com/office/drawing/2014/main" id="{B0600B2B-9FBB-CCC0-7963-FAEBCB6F395D}"/>
              </a:ext>
            </a:extLst>
          </p:cNvPr>
          <p:cNvGrpSpPr/>
          <p:nvPr/>
        </p:nvGrpSpPr>
        <p:grpSpPr>
          <a:xfrm>
            <a:off x="1166506" y="4125363"/>
            <a:ext cx="10492667" cy="1200288"/>
            <a:chOff x="1166506" y="4125363"/>
            <a:chExt cx="10492667" cy="1200288"/>
          </a:xfrm>
        </p:grpSpPr>
        <p:sp>
          <p:nvSpPr>
            <p:cNvPr id="4" name="Rectangle 3">
              <a:extLst>
                <a:ext uri="{FF2B5EF4-FFF2-40B4-BE49-F238E27FC236}">
                  <a16:creationId xmlns:a16="http://schemas.microsoft.com/office/drawing/2014/main" id="{ACDD9AD6-4A8E-CEB0-8A5F-15F1FC242772}"/>
                </a:ext>
              </a:extLst>
            </p:cNvPr>
            <p:cNvSpPr/>
            <p:nvPr/>
          </p:nvSpPr>
          <p:spPr>
            <a:xfrm>
              <a:off x="1166571" y="4487391"/>
              <a:ext cx="9993429" cy="4616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Google Shape;101;p1">
              <a:extLst>
                <a:ext uri="{FF2B5EF4-FFF2-40B4-BE49-F238E27FC236}">
                  <a16:creationId xmlns:a16="http://schemas.microsoft.com/office/drawing/2014/main" id="{6B9EEF20-6F31-1890-F8C3-5BBDE34C6B12}"/>
                </a:ext>
              </a:extLst>
            </p:cNvPr>
            <p:cNvSpPr txBox="1"/>
            <p:nvPr/>
          </p:nvSpPr>
          <p:spPr>
            <a:xfrm>
              <a:off x="1166506" y="4125363"/>
              <a:ext cx="10492667" cy="120028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Hydroxide ions are usually discharged, unless a halide ion is present. In this reaction halide ions are present (Cl</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ions). Therefore, the chloride ions will be discharged at the anode.</a:t>
              </a:r>
              <a:endParaRPr sz="1400" b="1" i="0" u="none" strike="noStrike" cap="none" baseline="30000">
                <a:solidFill>
                  <a:schemeClr val="accent1"/>
                </a:solidFill>
                <a:latin typeface="Arial"/>
                <a:ea typeface="Arial"/>
                <a:cs typeface="Arial"/>
                <a:sym typeface="Arial"/>
              </a:endParaRPr>
            </a:p>
          </p:txBody>
        </p:sp>
      </p:grpSp>
      <p:grpSp>
        <p:nvGrpSpPr>
          <p:cNvPr id="11" name="Group 10">
            <a:extLst>
              <a:ext uri="{FF2B5EF4-FFF2-40B4-BE49-F238E27FC236}">
                <a16:creationId xmlns:a16="http://schemas.microsoft.com/office/drawing/2014/main" id="{2B990AB5-F21F-C33B-6715-BB3771062EE7}"/>
              </a:ext>
            </a:extLst>
          </p:cNvPr>
          <p:cNvGrpSpPr/>
          <p:nvPr/>
        </p:nvGrpSpPr>
        <p:grpSpPr>
          <a:xfrm>
            <a:off x="521804" y="5437449"/>
            <a:ext cx="11112000" cy="1239695"/>
            <a:chOff x="540001" y="4186712"/>
            <a:chExt cx="11112000" cy="1239695"/>
          </a:xfrm>
        </p:grpSpPr>
        <p:sp>
          <p:nvSpPr>
            <p:cNvPr id="12" name="Rectangle 11">
              <a:extLst>
                <a:ext uri="{FF2B5EF4-FFF2-40B4-BE49-F238E27FC236}">
                  <a16:creationId xmlns:a16="http://schemas.microsoft.com/office/drawing/2014/main" id="{B75EE2CF-9988-B94A-9540-4C629B2778E1}"/>
                </a:ext>
              </a:extLst>
            </p:cNvPr>
            <p:cNvSpPr/>
            <p:nvPr/>
          </p:nvSpPr>
          <p:spPr>
            <a:xfrm>
              <a:off x="540001" y="4487391"/>
              <a:ext cx="10807813" cy="939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Google Shape;101;p1">
              <a:extLst>
                <a:ext uri="{FF2B5EF4-FFF2-40B4-BE49-F238E27FC236}">
                  <a16:creationId xmlns:a16="http://schemas.microsoft.com/office/drawing/2014/main" id="{65BA996C-ACB8-2575-9A54-AD7BC5A17D5A}"/>
                </a:ext>
              </a:extLst>
            </p:cNvPr>
            <p:cNvSpPr txBox="1"/>
            <p:nvPr/>
          </p:nvSpPr>
          <p:spPr>
            <a:xfrm>
              <a:off x="1159334" y="4186712"/>
              <a:ext cx="1049266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Century Gothic"/>
                  <a:cs typeface="Century Gothic"/>
                  <a:sym typeface="Century Gothic"/>
                </a:rPr>
                <a:t>Of the two positive ions, hydrogen is the least reactive. This means that H+ ions will be discharged at the cathode and hydrogen gas produced.</a:t>
              </a:r>
            </a:p>
          </p:txBody>
        </p:sp>
      </p:grpSp>
    </p:spTree>
    <p:extLst>
      <p:ext uri="{BB962C8B-B14F-4D97-AF65-F5344CB8AC3E}">
        <p14:creationId xmlns:p14="http://schemas.microsoft.com/office/powerpoint/2010/main" val="208932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9010D63-98C5-1470-ECCC-3B41F5BD0881}"/>
              </a:ext>
            </a:extLst>
          </p:cNvPr>
          <p:cNvPicPr>
            <a:picLocks noChangeAspect="1"/>
          </p:cNvPicPr>
          <p:nvPr/>
        </p:nvPicPr>
        <p:blipFill>
          <a:blip r:embed="rId3"/>
          <a:stretch>
            <a:fillRect/>
          </a:stretch>
        </p:blipFill>
        <p:spPr>
          <a:xfrm>
            <a:off x="539999" y="866537"/>
            <a:ext cx="9377723" cy="564502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grpSp>
        <p:nvGrpSpPr>
          <p:cNvPr id="15" name="Group 14">
            <a:extLst>
              <a:ext uri="{FF2B5EF4-FFF2-40B4-BE49-F238E27FC236}">
                <a16:creationId xmlns:a16="http://schemas.microsoft.com/office/drawing/2014/main" id="{4FA235E1-92AE-35F0-4001-06EB0884D955}"/>
              </a:ext>
            </a:extLst>
          </p:cNvPr>
          <p:cNvGrpSpPr/>
          <p:nvPr/>
        </p:nvGrpSpPr>
        <p:grpSpPr>
          <a:xfrm>
            <a:off x="1683094" y="4786433"/>
            <a:ext cx="3802852" cy="461624"/>
            <a:chOff x="1660102" y="4434973"/>
            <a:chExt cx="3802852" cy="461624"/>
          </a:xfrm>
        </p:grpSpPr>
        <p:sp>
          <p:nvSpPr>
            <p:cNvPr id="6" name="Google Shape;101;p1">
              <a:extLst>
                <a:ext uri="{FF2B5EF4-FFF2-40B4-BE49-F238E27FC236}">
                  <a16:creationId xmlns:a16="http://schemas.microsoft.com/office/drawing/2014/main" id="{556A9565-7E17-8D1A-29A7-0FA131041022}"/>
                </a:ext>
              </a:extLst>
            </p:cNvPr>
            <p:cNvSpPr txBox="1"/>
            <p:nvPr/>
          </p:nvSpPr>
          <p:spPr>
            <a:xfrm>
              <a:off x="1660102" y="4434973"/>
              <a:ext cx="2306876"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Salt solution</a:t>
              </a:r>
              <a:endParaRPr sz="2400" b="1" i="0" u="none" strike="noStrike" cap="none" baseline="30000">
                <a:solidFill>
                  <a:schemeClr val="accent1"/>
                </a:solidFill>
                <a:latin typeface="Arial"/>
                <a:ea typeface="Arial"/>
                <a:cs typeface="Arial"/>
                <a:sym typeface="Arial"/>
              </a:endParaRPr>
            </a:p>
          </p:txBody>
        </p:sp>
        <p:cxnSp>
          <p:nvCxnSpPr>
            <p:cNvPr id="10" name="Straight Connector 9">
              <a:extLst>
                <a:ext uri="{FF2B5EF4-FFF2-40B4-BE49-F238E27FC236}">
                  <a16:creationId xmlns:a16="http://schemas.microsoft.com/office/drawing/2014/main" id="{C08F0375-B48B-8A55-1614-EEBAFA8B3AE0}"/>
                </a:ext>
              </a:extLst>
            </p:cNvPr>
            <p:cNvCxnSpPr/>
            <p:nvPr/>
          </p:nvCxnSpPr>
          <p:spPr>
            <a:xfrm flipH="1">
              <a:off x="3634154" y="4665785"/>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A2CAF7B3-CFA0-DA89-7C60-F4AA187AF300}"/>
              </a:ext>
            </a:extLst>
          </p:cNvPr>
          <p:cNvGrpSpPr/>
          <p:nvPr/>
        </p:nvGrpSpPr>
        <p:grpSpPr>
          <a:xfrm>
            <a:off x="2035239" y="2120617"/>
            <a:ext cx="3852032" cy="705868"/>
            <a:chOff x="1751599" y="4665785"/>
            <a:chExt cx="3852032" cy="705868"/>
          </a:xfrm>
        </p:grpSpPr>
        <p:sp>
          <p:nvSpPr>
            <p:cNvPr id="18" name="Google Shape;101;p1">
              <a:extLst>
                <a:ext uri="{FF2B5EF4-FFF2-40B4-BE49-F238E27FC236}">
                  <a16:creationId xmlns:a16="http://schemas.microsoft.com/office/drawing/2014/main" id="{907C35FE-19B0-08A4-4C16-1A0A5685BA43}"/>
                </a:ext>
              </a:extLst>
            </p:cNvPr>
            <p:cNvSpPr txBox="1"/>
            <p:nvPr/>
          </p:nvSpPr>
          <p:spPr>
            <a:xfrm>
              <a:off x="1751599" y="4910029"/>
              <a:ext cx="2306876"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Power supply</a:t>
              </a:r>
              <a:endParaRPr sz="2400" b="1" i="0" u="none" strike="noStrike" cap="none" baseline="30000">
                <a:solidFill>
                  <a:schemeClr val="accent1"/>
                </a:solidFill>
                <a:latin typeface="Arial"/>
                <a:ea typeface="Arial"/>
                <a:cs typeface="Arial"/>
                <a:sym typeface="Arial"/>
              </a:endParaRPr>
            </a:p>
          </p:txBody>
        </p:sp>
        <p:cxnSp>
          <p:nvCxnSpPr>
            <p:cNvPr id="19" name="Straight Connector 18">
              <a:extLst>
                <a:ext uri="{FF2B5EF4-FFF2-40B4-BE49-F238E27FC236}">
                  <a16:creationId xmlns:a16="http://schemas.microsoft.com/office/drawing/2014/main" id="{0BBF8BA4-D1C5-DE31-8B06-286B06E2DC1A}"/>
                </a:ext>
              </a:extLst>
            </p:cNvPr>
            <p:cNvCxnSpPr>
              <a:cxnSpLocks/>
            </p:cNvCxnSpPr>
            <p:nvPr/>
          </p:nvCxnSpPr>
          <p:spPr>
            <a:xfrm flipH="1">
              <a:off x="3824015" y="4665785"/>
              <a:ext cx="1779616" cy="50535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18B0EA8B-FDE9-FB3D-2481-ACAE892E7A77}"/>
              </a:ext>
            </a:extLst>
          </p:cNvPr>
          <p:cNvGrpSpPr/>
          <p:nvPr/>
        </p:nvGrpSpPr>
        <p:grpSpPr>
          <a:xfrm>
            <a:off x="5462954" y="2595673"/>
            <a:ext cx="4693806" cy="461624"/>
            <a:chOff x="-487054" y="4434973"/>
            <a:chExt cx="4693806" cy="461624"/>
          </a:xfrm>
        </p:grpSpPr>
        <p:sp>
          <p:nvSpPr>
            <p:cNvPr id="22" name="Google Shape;101;p1">
              <a:extLst>
                <a:ext uri="{FF2B5EF4-FFF2-40B4-BE49-F238E27FC236}">
                  <a16:creationId xmlns:a16="http://schemas.microsoft.com/office/drawing/2014/main" id="{2D24CCEC-0BB0-30D3-B723-CF6D120121FD}"/>
                </a:ext>
              </a:extLst>
            </p:cNvPr>
            <p:cNvSpPr txBox="1"/>
            <p:nvPr/>
          </p:nvSpPr>
          <p:spPr>
            <a:xfrm>
              <a:off x="1660101" y="4434973"/>
              <a:ext cx="2546651"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Inert electrodes</a:t>
              </a:r>
              <a:endParaRPr sz="2400" b="1" i="0" u="none" strike="noStrike" cap="none" baseline="30000">
                <a:solidFill>
                  <a:schemeClr val="accent1"/>
                </a:solidFill>
                <a:latin typeface="Arial"/>
                <a:ea typeface="Arial"/>
                <a:cs typeface="Arial"/>
                <a:sym typeface="Arial"/>
              </a:endParaRPr>
            </a:p>
          </p:txBody>
        </p:sp>
        <p:cxnSp>
          <p:nvCxnSpPr>
            <p:cNvPr id="23" name="Straight Connector 22">
              <a:extLst>
                <a:ext uri="{FF2B5EF4-FFF2-40B4-BE49-F238E27FC236}">
                  <a16:creationId xmlns:a16="http://schemas.microsoft.com/office/drawing/2014/main" id="{8730D41A-5FAB-1E03-3A06-AF6E691E35C2}"/>
                </a:ext>
              </a:extLst>
            </p:cNvPr>
            <p:cNvCxnSpPr>
              <a:cxnSpLocks/>
            </p:cNvCxnSpPr>
            <p:nvPr/>
          </p:nvCxnSpPr>
          <p:spPr>
            <a:xfrm flipH="1">
              <a:off x="-487054" y="4665785"/>
              <a:ext cx="2147156" cy="23081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61969511-39E3-4C87-BA6A-62FEC44DE0DE}"/>
              </a:ext>
            </a:extLst>
          </p:cNvPr>
          <p:cNvCxnSpPr>
            <a:cxnSpLocks/>
          </p:cNvCxnSpPr>
          <p:nvPr/>
        </p:nvCxnSpPr>
        <p:spPr>
          <a:xfrm flipH="1">
            <a:off x="6096000" y="2826485"/>
            <a:ext cx="1513374" cy="377350"/>
          </a:xfrm>
          <a:prstGeom prst="line">
            <a:avLst/>
          </a:prstGeom>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6402D1E5-D270-EE19-8360-C651ACF8FD8B}"/>
              </a:ext>
            </a:extLst>
          </p:cNvPr>
          <p:cNvGrpSpPr/>
          <p:nvPr/>
        </p:nvGrpSpPr>
        <p:grpSpPr>
          <a:xfrm>
            <a:off x="6694974" y="4711438"/>
            <a:ext cx="2964841" cy="461624"/>
            <a:chOff x="646603" y="4444252"/>
            <a:chExt cx="2964841" cy="461624"/>
          </a:xfrm>
        </p:grpSpPr>
        <p:sp>
          <p:nvSpPr>
            <p:cNvPr id="30" name="Google Shape;101;p1">
              <a:extLst>
                <a:ext uri="{FF2B5EF4-FFF2-40B4-BE49-F238E27FC236}">
                  <a16:creationId xmlns:a16="http://schemas.microsoft.com/office/drawing/2014/main" id="{433572AE-52F3-09CB-7FC6-295841A94F60}"/>
                </a:ext>
              </a:extLst>
            </p:cNvPr>
            <p:cNvSpPr txBox="1"/>
            <p:nvPr/>
          </p:nvSpPr>
          <p:spPr>
            <a:xfrm>
              <a:off x="1766706" y="4444252"/>
              <a:ext cx="1844738"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Beaker </a:t>
              </a:r>
              <a:endParaRPr sz="2400" b="1" i="0" u="none" strike="noStrike" cap="none" baseline="30000">
                <a:solidFill>
                  <a:schemeClr val="accent1"/>
                </a:solidFill>
                <a:latin typeface="Arial"/>
                <a:ea typeface="Arial"/>
                <a:cs typeface="Arial"/>
                <a:sym typeface="Arial"/>
              </a:endParaRPr>
            </a:p>
          </p:txBody>
        </p:sp>
        <p:cxnSp>
          <p:nvCxnSpPr>
            <p:cNvPr id="31" name="Straight Connector 30">
              <a:extLst>
                <a:ext uri="{FF2B5EF4-FFF2-40B4-BE49-F238E27FC236}">
                  <a16:creationId xmlns:a16="http://schemas.microsoft.com/office/drawing/2014/main" id="{926A92C9-7EAA-508B-84C6-8E6AD8076922}"/>
                </a:ext>
              </a:extLst>
            </p:cNvPr>
            <p:cNvCxnSpPr>
              <a:cxnSpLocks/>
            </p:cNvCxnSpPr>
            <p:nvPr/>
          </p:nvCxnSpPr>
          <p:spPr>
            <a:xfrm flipH="1">
              <a:off x="646603" y="4675064"/>
              <a:ext cx="1013499"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2DCC406B-53DA-497A-3969-E86D6AAD38F1}"/>
              </a:ext>
            </a:extLst>
          </p:cNvPr>
          <p:cNvGrpSpPr/>
          <p:nvPr/>
        </p:nvGrpSpPr>
        <p:grpSpPr>
          <a:xfrm>
            <a:off x="2479980" y="3223731"/>
            <a:ext cx="2982974" cy="1200288"/>
            <a:chOff x="2479980" y="4434973"/>
            <a:chExt cx="2982974" cy="1200288"/>
          </a:xfrm>
        </p:grpSpPr>
        <p:sp>
          <p:nvSpPr>
            <p:cNvPr id="34" name="Google Shape;101;p1">
              <a:extLst>
                <a:ext uri="{FF2B5EF4-FFF2-40B4-BE49-F238E27FC236}">
                  <a16:creationId xmlns:a16="http://schemas.microsoft.com/office/drawing/2014/main" id="{0AA36287-87D5-EA31-305B-CF7DDD7DEEB5}"/>
                </a:ext>
              </a:extLst>
            </p:cNvPr>
            <p:cNvSpPr txBox="1"/>
            <p:nvPr/>
          </p:nvSpPr>
          <p:spPr>
            <a:xfrm>
              <a:off x="2479980" y="4434973"/>
              <a:ext cx="2306876" cy="120028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Anode (positive electrode)</a:t>
              </a:r>
              <a:endParaRPr sz="2400" b="1" i="0" u="none" strike="noStrike" cap="none" baseline="30000">
                <a:solidFill>
                  <a:schemeClr val="accent1"/>
                </a:solidFill>
                <a:latin typeface="Arial"/>
                <a:ea typeface="Arial"/>
                <a:cs typeface="Arial"/>
                <a:sym typeface="Arial"/>
              </a:endParaRPr>
            </a:p>
          </p:txBody>
        </p:sp>
        <p:cxnSp>
          <p:nvCxnSpPr>
            <p:cNvPr id="35" name="Straight Connector 34">
              <a:extLst>
                <a:ext uri="{FF2B5EF4-FFF2-40B4-BE49-F238E27FC236}">
                  <a16:creationId xmlns:a16="http://schemas.microsoft.com/office/drawing/2014/main" id="{572261D2-BFF9-E583-2990-6A60270CD6AF}"/>
                </a:ext>
              </a:extLst>
            </p:cNvPr>
            <p:cNvCxnSpPr/>
            <p:nvPr/>
          </p:nvCxnSpPr>
          <p:spPr>
            <a:xfrm flipH="1">
              <a:off x="3634154" y="4665785"/>
              <a:ext cx="1828800"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9BE7FE7-0B72-A084-3C99-C20729A0DDDD}"/>
              </a:ext>
            </a:extLst>
          </p:cNvPr>
          <p:cNvGrpSpPr/>
          <p:nvPr/>
        </p:nvGrpSpPr>
        <p:grpSpPr>
          <a:xfrm>
            <a:off x="6096000" y="3223731"/>
            <a:ext cx="4159771" cy="1200288"/>
            <a:chOff x="1257027" y="4233301"/>
            <a:chExt cx="4159771" cy="1200288"/>
          </a:xfrm>
        </p:grpSpPr>
        <p:sp>
          <p:nvSpPr>
            <p:cNvPr id="37" name="Google Shape;101;p1">
              <a:extLst>
                <a:ext uri="{FF2B5EF4-FFF2-40B4-BE49-F238E27FC236}">
                  <a16:creationId xmlns:a16="http://schemas.microsoft.com/office/drawing/2014/main" id="{E23CDC7B-3090-E1B0-E6BA-3AE6B49BA99A}"/>
                </a:ext>
              </a:extLst>
            </p:cNvPr>
            <p:cNvSpPr txBox="1"/>
            <p:nvPr/>
          </p:nvSpPr>
          <p:spPr>
            <a:xfrm>
              <a:off x="3109922" y="4233301"/>
              <a:ext cx="2306876" cy="120028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Cathode (negative electrode)</a:t>
              </a:r>
              <a:endParaRPr sz="2400" b="1" i="0" u="none" strike="noStrike" cap="none" baseline="30000">
                <a:solidFill>
                  <a:schemeClr val="accent1"/>
                </a:solidFill>
                <a:latin typeface="Arial"/>
                <a:ea typeface="Arial"/>
                <a:cs typeface="Arial"/>
                <a:sym typeface="Arial"/>
              </a:endParaRPr>
            </a:p>
          </p:txBody>
        </p:sp>
        <p:cxnSp>
          <p:nvCxnSpPr>
            <p:cNvPr id="38" name="Straight Connector 37">
              <a:extLst>
                <a:ext uri="{FF2B5EF4-FFF2-40B4-BE49-F238E27FC236}">
                  <a16:creationId xmlns:a16="http://schemas.microsoft.com/office/drawing/2014/main" id="{C60A69E3-0F9E-7E1F-B6A3-76D1CCD0B861}"/>
                </a:ext>
              </a:extLst>
            </p:cNvPr>
            <p:cNvCxnSpPr/>
            <p:nvPr/>
          </p:nvCxnSpPr>
          <p:spPr>
            <a:xfrm flipH="1">
              <a:off x="1257027" y="4464113"/>
              <a:ext cx="182880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22642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8674BB6D-869E-5F46-B7DE-E5A83DA5B45C}"/>
              </a:ext>
            </a:extLst>
          </p:cNvPr>
          <p:cNvPicPr>
            <a:picLocks noChangeAspect="1"/>
          </p:cNvPicPr>
          <p:nvPr/>
        </p:nvPicPr>
        <p:blipFill>
          <a:blip r:embed="rId3"/>
          <a:stretch>
            <a:fillRect/>
          </a:stretch>
        </p:blipFill>
        <p:spPr>
          <a:xfrm>
            <a:off x="502372" y="4955100"/>
            <a:ext cx="10975312" cy="1902900"/>
          </a:xfrm>
          <a:prstGeom prst="rect">
            <a:avLst/>
          </a:prstGeom>
        </p:spPr>
      </p:pic>
      <p:pic>
        <p:nvPicPr>
          <p:cNvPr id="46" name="Picture 45">
            <a:extLst>
              <a:ext uri="{FF2B5EF4-FFF2-40B4-BE49-F238E27FC236}">
                <a16:creationId xmlns:a16="http://schemas.microsoft.com/office/drawing/2014/main" id="{F4EABACD-DC62-D2FA-7D30-F55D180CDD80}"/>
              </a:ext>
            </a:extLst>
          </p:cNvPr>
          <p:cNvPicPr>
            <a:picLocks noChangeAspect="1"/>
          </p:cNvPicPr>
          <p:nvPr/>
        </p:nvPicPr>
        <p:blipFill>
          <a:blip r:embed="rId4"/>
          <a:stretch>
            <a:fillRect/>
          </a:stretch>
        </p:blipFill>
        <p:spPr>
          <a:xfrm>
            <a:off x="491013" y="816682"/>
            <a:ext cx="10883379" cy="404923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5" name="Google Shape;101;p1">
            <a:extLst>
              <a:ext uri="{FF2B5EF4-FFF2-40B4-BE49-F238E27FC236}">
                <a16:creationId xmlns:a16="http://schemas.microsoft.com/office/drawing/2014/main" id="{2DD7342F-5197-5CC6-B169-75A2B0218AA9}"/>
              </a:ext>
            </a:extLst>
          </p:cNvPr>
          <p:cNvSpPr txBox="1"/>
          <p:nvPr/>
        </p:nvSpPr>
        <p:spPr>
          <a:xfrm>
            <a:off x="7536937" y="3036801"/>
            <a:ext cx="134100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Iod</a:t>
            </a:r>
            <a:r>
              <a:rPr lang="en-GB" sz="2400" b="1" u="sng">
                <a:solidFill>
                  <a:schemeClr val="accent1"/>
                </a:solidFill>
                <a:latin typeface="Century Gothic"/>
                <a:ea typeface="Century Gothic"/>
                <a:cs typeface="Century Gothic"/>
                <a:sym typeface="Century Gothic"/>
              </a:rPr>
              <a:t>ine</a:t>
            </a:r>
            <a:endParaRPr sz="2400" b="1" i="0" u="none" strike="noStrike" cap="none" baseline="30000">
              <a:solidFill>
                <a:schemeClr val="accent1"/>
              </a:solidFill>
              <a:latin typeface="Arial"/>
              <a:ea typeface="Arial"/>
              <a:cs typeface="Arial"/>
              <a:sym typeface="Arial"/>
            </a:endParaRPr>
          </a:p>
        </p:txBody>
      </p:sp>
      <p:sp>
        <p:nvSpPr>
          <p:cNvPr id="7" name="Google Shape;101;p1">
            <a:extLst>
              <a:ext uri="{FF2B5EF4-FFF2-40B4-BE49-F238E27FC236}">
                <a16:creationId xmlns:a16="http://schemas.microsoft.com/office/drawing/2014/main" id="{C0E7F2D4-6CFD-0609-B347-B0C0C56098DF}"/>
              </a:ext>
            </a:extLst>
          </p:cNvPr>
          <p:cNvSpPr txBox="1"/>
          <p:nvPr/>
        </p:nvSpPr>
        <p:spPr>
          <a:xfrm>
            <a:off x="4961242" y="3088510"/>
            <a:ext cx="2263068" cy="46077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K</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t>
            </a:r>
            <a:r>
              <a:rPr lang="en-GB" sz="2400" b="1">
                <a:solidFill>
                  <a:schemeClr val="accent1"/>
                </a:solidFill>
                <a:latin typeface="Times New Roman" panose="02020603050405020304" pitchFamily="18" charset="0"/>
                <a:ea typeface="Century Gothic"/>
                <a:cs typeface="Times New Roman" panose="02020603050405020304" pitchFamily="18" charset="0"/>
                <a:sym typeface="Century Gothic"/>
              </a:rPr>
              <a:t>I</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H</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Century Gothic"/>
              </a:rPr>
              <a:t>, OH</a:t>
            </a:r>
            <a:r>
              <a:rPr lang="en-GB" sz="3200" b="1"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9" name="Google Shape;101;p1">
            <a:extLst>
              <a:ext uri="{FF2B5EF4-FFF2-40B4-BE49-F238E27FC236}">
                <a16:creationId xmlns:a16="http://schemas.microsoft.com/office/drawing/2014/main" id="{4B5E28B8-DFAB-F0CE-ECA9-FD569F0D8F19}"/>
              </a:ext>
            </a:extLst>
          </p:cNvPr>
          <p:cNvSpPr txBox="1"/>
          <p:nvPr/>
        </p:nvSpPr>
        <p:spPr>
          <a:xfrm>
            <a:off x="9450299" y="3036801"/>
            <a:ext cx="1709701"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Hydrogen</a:t>
            </a:r>
            <a:endParaRPr sz="2400" b="1" i="0" u="none" strike="noStrike" cap="none" baseline="30000">
              <a:solidFill>
                <a:schemeClr val="accent1"/>
              </a:solidFill>
              <a:latin typeface="Arial"/>
              <a:ea typeface="Arial"/>
              <a:cs typeface="Arial"/>
              <a:sym typeface="Arial"/>
            </a:endParaRPr>
          </a:p>
        </p:txBody>
      </p:sp>
      <p:sp>
        <p:nvSpPr>
          <p:cNvPr id="11" name="Google Shape;101;p1">
            <a:extLst>
              <a:ext uri="{FF2B5EF4-FFF2-40B4-BE49-F238E27FC236}">
                <a16:creationId xmlns:a16="http://schemas.microsoft.com/office/drawing/2014/main" id="{AF392AA1-E63A-4158-6DF4-ABE67B34729B}"/>
              </a:ext>
            </a:extLst>
          </p:cNvPr>
          <p:cNvSpPr txBox="1"/>
          <p:nvPr/>
        </p:nvSpPr>
        <p:spPr>
          <a:xfrm>
            <a:off x="4517984" y="3669252"/>
            <a:ext cx="314958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Ag</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NO</a:t>
            </a:r>
            <a:r>
              <a:rPr lang="en-GB" sz="2400" b="1" baseline="-25000">
                <a:solidFill>
                  <a:schemeClr val="accent1"/>
                </a:solidFill>
                <a:latin typeface="Century Gothic" panose="020B0502020202020204" pitchFamily="34" charset="0"/>
                <a:ea typeface="Century Gothic"/>
                <a:cs typeface="Times New Roman" panose="02020603050405020304" pitchFamily="18" charset="0"/>
                <a:sym typeface="Century Gothic"/>
              </a:rPr>
              <a:t>3</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H</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Century Gothic"/>
              </a:rPr>
              <a:t>, OH</a:t>
            </a:r>
            <a:r>
              <a:rPr lang="en-GB" sz="3200" b="1"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24" name="Google Shape;101;p1">
            <a:extLst>
              <a:ext uri="{FF2B5EF4-FFF2-40B4-BE49-F238E27FC236}">
                <a16:creationId xmlns:a16="http://schemas.microsoft.com/office/drawing/2014/main" id="{8D977614-A9A7-0CB7-41BB-5A5DD72B193D}"/>
              </a:ext>
            </a:extLst>
          </p:cNvPr>
          <p:cNvSpPr txBox="1"/>
          <p:nvPr/>
        </p:nvSpPr>
        <p:spPr>
          <a:xfrm>
            <a:off x="9484620" y="3658839"/>
            <a:ext cx="134100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Silver</a:t>
            </a:r>
            <a:endParaRPr sz="2400" b="1" i="0" u="none" strike="noStrike" cap="none" baseline="30000">
              <a:solidFill>
                <a:schemeClr val="accent1"/>
              </a:solidFill>
              <a:latin typeface="Arial"/>
              <a:ea typeface="Arial"/>
              <a:cs typeface="Arial"/>
              <a:sym typeface="Arial"/>
            </a:endParaRPr>
          </a:p>
        </p:txBody>
      </p:sp>
      <p:sp>
        <p:nvSpPr>
          <p:cNvPr id="26" name="Google Shape;101;p1">
            <a:extLst>
              <a:ext uri="{FF2B5EF4-FFF2-40B4-BE49-F238E27FC236}">
                <a16:creationId xmlns:a16="http://schemas.microsoft.com/office/drawing/2014/main" id="{57BD9847-DBB1-8A69-27C2-4CCB12581089}"/>
              </a:ext>
            </a:extLst>
          </p:cNvPr>
          <p:cNvSpPr txBox="1"/>
          <p:nvPr/>
        </p:nvSpPr>
        <p:spPr>
          <a:xfrm>
            <a:off x="4366355" y="4289691"/>
            <a:ext cx="314958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Cu</a:t>
            </a:r>
            <a:r>
              <a:rPr lang="en-GB" sz="2400" b="1" baseline="30000">
                <a:solidFill>
                  <a:schemeClr val="accent1"/>
                </a:solidFill>
                <a:latin typeface="Century Gothic"/>
                <a:ea typeface="Century Gothic"/>
                <a:cs typeface="Century Gothic"/>
                <a:sym typeface="Century Gothic"/>
              </a:rPr>
              <a:t>2+</a:t>
            </a:r>
            <a:r>
              <a:rPr lang="en-GB" sz="2400" b="1">
                <a:solidFill>
                  <a:schemeClr val="accent1"/>
                </a:solidFill>
                <a:latin typeface="Century Gothic"/>
                <a:ea typeface="Century Gothic"/>
                <a:cs typeface="Century Gothic"/>
                <a:sym typeface="Century Gothic"/>
              </a:rPr>
              <a:t>, </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SO</a:t>
            </a:r>
            <a:r>
              <a:rPr lang="en-GB" sz="2400" b="1" baseline="-25000">
                <a:solidFill>
                  <a:schemeClr val="accent1"/>
                </a:solidFill>
                <a:latin typeface="Century Gothic" panose="020B0502020202020204" pitchFamily="34" charset="0"/>
                <a:ea typeface="Century Gothic"/>
                <a:cs typeface="Times New Roman" panose="02020603050405020304" pitchFamily="18" charset="0"/>
                <a:sym typeface="Century Gothic"/>
              </a:rPr>
              <a:t>4</a:t>
            </a:r>
            <a:r>
              <a:rPr lang="en-GB" sz="2400" b="1" baseline="30000">
                <a:solidFill>
                  <a:schemeClr val="accent1"/>
                </a:solidFill>
                <a:latin typeface="Century Gothic"/>
                <a:ea typeface="Century Gothic"/>
                <a:cs typeface="Century Gothic"/>
                <a:sym typeface="Century Gothic"/>
              </a:rPr>
              <a:t>2</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H</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Century Gothic"/>
              </a:rPr>
              <a:t>, OH</a:t>
            </a:r>
            <a:r>
              <a:rPr lang="en-GB" sz="3200" b="1" baseline="30000">
                <a:solidFill>
                  <a:schemeClr val="accent1"/>
                </a:solidFill>
                <a:latin typeface="Century Gothic"/>
                <a:ea typeface="Century Gothic"/>
                <a:cs typeface="Century Gothic"/>
                <a:sym typeface="Century Gothic"/>
              </a:rPr>
              <a:t>-</a:t>
            </a:r>
            <a:endParaRPr sz="1400" b="1" i="0" u="none" strike="noStrike" cap="none" baseline="30000">
              <a:solidFill>
                <a:schemeClr val="accent1"/>
              </a:solidFill>
              <a:latin typeface="Arial"/>
              <a:ea typeface="Arial"/>
              <a:cs typeface="Arial"/>
              <a:sym typeface="Arial"/>
            </a:endParaRPr>
          </a:p>
        </p:txBody>
      </p:sp>
      <p:sp>
        <p:nvSpPr>
          <p:cNvPr id="27" name="Google Shape;101;p1">
            <a:extLst>
              <a:ext uri="{FF2B5EF4-FFF2-40B4-BE49-F238E27FC236}">
                <a16:creationId xmlns:a16="http://schemas.microsoft.com/office/drawing/2014/main" id="{E945484E-19AE-9462-EB30-870ED157E65D}"/>
              </a:ext>
            </a:extLst>
          </p:cNvPr>
          <p:cNvSpPr txBox="1"/>
          <p:nvPr/>
        </p:nvSpPr>
        <p:spPr>
          <a:xfrm>
            <a:off x="7536936" y="4280877"/>
            <a:ext cx="157021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Oxygen </a:t>
            </a:r>
            <a:endParaRPr sz="2400" b="1" i="0" u="none" strike="noStrike" cap="none" baseline="30000">
              <a:solidFill>
                <a:schemeClr val="accent1"/>
              </a:solidFill>
              <a:latin typeface="Arial"/>
              <a:ea typeface="Arial"/>
              <a:cs typeface="Arial"/>
              <a:sym typeface="Arial"/>
            </a:endParaRPr>
          </a:p>
        </p:txBody>
      </p:sp>
      <p:sp>
        <p:nvSpPr>
          <p:cNvPr id="28" name="Google Shape;101;p1">
            <a:extLst>
              <a:ext uri="{FF2B5EF4-FFF2-40B4-BE49-F238E27FC236}">
                <a16:creationId xmlns:a16="http://schemas.microsoft.com/office/drawing/2014/main" id="{A801C460-276E-C649-FE27-462F3E9E0293}"/>
              </a:ext>
            </a:extLst>
          </p:cNvPr>
          <p:cNvSpPr txBox="1"/>
          <p:nvPr/>
        </p:nvSpPr>
        <p:spPr>
          <a:xfrm>
            <a:off x="9484620" y="4280877"/>
            <a:ext cx="134100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Copper</a:t>
            </a:r>
            <a:endParaRPr sz="2400" b="1" i="0" u="none" strike="noStrike" cap="none" baseline="30000">
              <a:solidFill>
                <a:schemeClr val="accent1"/>
              </a:solidFill>
              <a:latin typeface="Arial"/>
              <a:ea typeface="Arial"/>
              <a:cs typeface="Arial"/>
              <a:sym typeface="Arial"/>
            </a:endParaRPr>
          </a:p>
        </p:txBody>
      </p:sp>
      <p:sp>
        <p:nvSpPr>
          <p:cNvPr id="40" name="Google Shape;101;p1">
            <a:extLst>
              <a:ext uri="{FF2B5EF4-FFF2-40B4-BE49-F238E27FC236}">
                <a16:creationId xmlns:a16="http://schemas.microsoft.com/office/drawing/2014/main" id="{D2278679-05FF-04BF-727D-FD43239C78E1}"/>
              </a:ext>
            </a:extLst>
          </p:cNvPr>
          <p:cNvSpPr txBox="1"/>
          <p:nvPr/>
        </p:nvSpPr>
        <p:spPr>
          <a:xfrm>
            <a:off x="1044853" y="5898075"/>
            <a:ext cx="1011514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Insert a lit splint into a test tube of the gas.</a:t>
            </a:r>
            <a:endParaRPr sz="2400" b="1" i="0" u="none" strike="noStrike" cap="none" baseline="30000">
              <a:solidFill>
                <a:schemeClr val="accent1"/>
              </a:solidFill>
              <a:latin typeface="Arial"/>
              <a:ea typeface="Arial"/>
              <a:cs typeface="Arial"/>
              <a:sym typeface="Arial"/>
            </a:endParaRPr>
          </a:p>
        </p:txBody>
      </p:sp>
      <p:sp>
        <p:nvSpPr>
          <p:cNvPr id="42" name="Google Shape;101;p1">
            <a:extLst>
              <a:ext uri="{FF2B5EF4-FFF2-40B4-BE49-F238E27FC236}">
                <a16:creationId xmlns:a16="http://schemas.microsoft.com/office/drawing/2014/main" id="{9E9475FF-7BF1-D52F-8222-6EF00C4E1788}"/>
              </a:ext>
            </a:extLst>
          </p:cNvPr>
          <p:cNvSpPr txBox="1"/>
          <p:nvPr/>
        </p:nvSpPr>
        <p:spPr>
          <a:xfrm>
            <a:off x="1047748" y="6258616"/>
            <a:ext cx="1011514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If hydrogen is present then a squeaky pop sound will be heard.</a:t>
            </a:r>
            <a:endParaRPr sz="2400" b="1" i="0" u="none" strike="noStrike" cap="none" baseline="3000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33295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24" grpId="0"/>
      <p:bldP spid="27" grpId="0"/>
      <p:bldP spid="28" grpId="0"/>
      <p:bldP spid="40" grpId="0"/>
      <p:bldP spid="4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3" name="Google Shape;106;p2">
            <a:extLst>
              <a:ext uri="{FF2B5EF4-FFF2-40B4-BE49-F238E27FC236}">
                <a16:creationId xmlns:a16="http://schemas.microsoft.com/office/drawing/2014/main" id="{83C3E48A-F95B-B025-3A7D-807C1218E734}"/>
              </a:ext>
            </a:extLst>
          </p:cNvPr>
          <p:cNvSpPr txBox="1"/>
          <p:nvPr/>
        </p:nvSpPr>
        <p:spPr>
          <a:xfrm>
            <a:off x="307286" y="834421"/>
            <a:ext cx="10934943" cy="2369839"/>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a:solidFill>
                  <a:schemeClr val="dk1"/>
                </a:solidFill>
                <a:latin typeface="Century Gothic"/>
                <a:ea typeface="Century Gothic"/>
                <a:cs typeface="Century Gothic"/>
                <a:sym typeface="Century Gothic"/>
              </a:rPr>
              <a:t>Higher Tier only</a:t>
            </a:r>
            <a:endParaRPr lang="en-GB" sz="1400">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u="none" strike="noStrike" cap="none">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p:txBody>
      </p:sp>
      <p:pic>
        <p:nvPicPr>
          <p:cNvPr id="10" name="Picture 9">
            <a:extLst>
              <a:ext uri="{FF2B5EF4-FFF2-40B4-BE49-F238E27FC236}">
                <a16:creationId xmlns:a16="http://schemas.microsoft.com/office/drawing/2014/main" id="{13921E9F-141A-6E51-5D87-620F5A7DD3EC}"/>
              </a:ext>
            </a:extLst>
          </p:cNvPr>
          <p:cNvPicPr>
            <a:picLocks noChangeAspect="1"/>
          </p:cNvPicPr>
          <p:nvPr/>
        </p:nvPicPr>
        <p:blipFill rotWithShape="1">
          <a:blip r:embed="rId3"/>
          <a:srcRect b="76935"/>
          <a:stretch/>
        </p:blipFill>
        <p:spPr>
          <a:xfrm>
            <a:off x="402585" y="1334907"/>
            <a:ext cx="10708010" cy="1734400"/>
          </a:xfrm>
          <a:prstGeom prst="rect">
            <a:avLst/>
          </a:prstGeom>
        </p:spPr>
      </p:pic>
      <p:pic>
        <p:nvPicPr>
          <p:cNvPr id="13" name="Picture 12">
            <a:extLst>
              <a:ext uri="{FF2B5EF4-FFF2-40B4-BE49-F238E27FC236}">
                <a16:creationId xmlns:a16="http://schemas.microsoft.com/office/drawing/2014/main" id="{0A7FABEE-8393-16FA-455A-A45162D29763}"/>
              </a:ext>
            </a:extLst>
          </p:cNvPr>
          <p:cNvPicPr>
            <a:picLocks noChangeAspect="1"/>
          </p:cNvPicPr>
          <p:nvPr/>
        </p:nvPicPr>
        <p:blipFill rotWithShape="1">
          <a:blip r:embed="rId4"/>
          <a:srcRect b="6365"/>
          <a:stretch/>
        </p:blipFill>
        <p:spPr>
          <a:xfrm>
            <a:off x="402585" y="3780825"/>
            <a:ext cx="10934943" cy="1564898"/>
          </a:xfrm>
          <a:prstGeom prst="rect">
            <a:avLst/>
          </a:prstGeom>
        </p:spPr>
      </p:pic>
      <p:grpSp>
        <p:nvGrpSpPr>
          <p:cNvPr id="14" name="Group 13">
            <a:extLst>
              <a:ext uri="{FF2B5EF4-FFF2-40B4-BE49-F238E27FC236}">
                <a16:creationId xmlns:a16="http://schemas.microsoft.com/office/drawing/2014/main" id="{885226AF-2FDD-2270-5E3D-2F2D0A6BE639}"/>
              </a:ext>
            </a:extLst>
          </p:cNvPr>
          <p:cNvGrpSpPr/>
          <p:nvPr/>
        </p:nvGrpSpPr>
        <p:grpSpPr>
          <a:xfrm>
            <a:off x="853285" y="2048368"/>
            <a:ext cx="9993429" cy="614075"/>
            <a:chOff x="1174930" y="650638"/>
            <a:chExt cx="9993429" cy="614075"/>
          </a:xfrm>
        </p:grpSpPr>
        <p:sp>
          <p:nvSpPr>
            <p:cNvPr id="15" name="Rectangle 14">
              <a:extLst>
                <a:ext uri="{FF2B5EF4-FFF2-40B4-BE49-F238E27FC236}">
                  <a16:creationId xmlns:a16="http://schemas.microsoft.com/office/drawing/2014/main" id="{929426BB-27B4-39B7-2042-16A8E933EE74}"/>
                </a:ext>
              </a:extLst>
            </p:cNvPr>
            <p:cNvSpPr/>
            <p:nvPr/>
          </p:nvSpPr>
          <p:spPr>
            <a:xfrm>
              <a:off x="1174930" y="764227"/>
              <a:ext cx="9993429" cy="5004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Google Shape;101;p1">
              <a:extLst>
                <a:ext uri="{FF2B5EF4-FFF2-40B4-BE49-F238E27FC236}">
                  <a16:creationId xmlns:a16="http://schemas.microsoft.com/office/drawing/2014/main" id="{97B20D23-4C93-AC98-EF57-5029F005575C}"/>
                </a:ext>
              </a:extLst>
            </p:cNvPr>
            <p:cNvSpPr txBox="1"/>
            <p:nvPr/>
          </p:nvSpPr>
          <p:spPr>
            <a:xfrm>
              <a:off x="1201361" y="650638"/>
              <a:ext cx="470046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At the anode: 2</a:t>
              </a:r>
              <a:r>
                <a:rPr lang="en-GB" sz="2400" b="1">
                  <a:solidFill>
                    <a:schemeClr val="accent1"/>
                  </a:solidFill>
                  <a:latin typeface="Times New Roman" panose="02020603050405020304" pitchFamily="18" charset="0"/>
                  <a:ea typeface="Century Gothic"/>
                  <a:cs typeface="Times New Roman" panose="02020603050405020304" pitchFamily="18" charset="0"/>
                  <a:sym typeface="Century Gothic"/>
                </a:rPr>
                <a:t>I</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Wingdings" panose="05000000000000000000" pitchFamily="2" charset="2"/>
                </a:rPr>
                <a:t> </a:t>
              </a:r>
              <a:r>
                <a:rPr lang="en-GB" sz="2400" b="1">
                  <a:solidFill>
                    <a:schemeClr val="accent1"/>
                  </a:solidFill>
                  <a:latin typeface="Times New Roman" panose="02020603050405020304" pitchFamily="18" charset="0"/>
                  <a:ea typeface="Century Gothic"/>
                  <a:cs typeface="Times New Roman" panose="02020603050405020304" pitchFamily="18" charset="0"/>
                  <a:sym typeface="Century Gothic"/>
                </a:rPr>
                <a:t>I</a:t>
              </a:r>
              <a:r>
                <a:rPr lang="en-GB" sz="2400" b="1" baseline="-25000">
                  <a:solidFill>
                    <a:schemeClr val="accent1"/>
                  </a:solidFill>
                  <a:latin typeface="Century Gothic"/>
                  <a:ea typeface="Century Gothic"/>
                  <a:cs typeface="Century Gothic"/>
                  <a:sym typeface="Wingdings" panose="05000000000000000000" pitchFamily="2" charset="2"/>
                </a:rPr>
                <a:t>2</a:t>
              </a:r>
              <a:r>
                <a:rPr lang="en-GB" sz="2400" b="1">
                  <a:solidFill>
                    <a:schemeClr val="accent1"/>
                  </a:solidFill>
                  <a:latin typeface="Century Gothic"/>
                  <a:ea typeface="Century Gothic"/>
                  <a:cs typeface="Century Gothic"/>
                  <a:sym typeface="Wingdings" panose="05000000000000000000" pitchFamily="2" charset="2"/>
                </a:rPr>
                <a:t> + 2e</a:t>
              </a:r>
              <a:r>
                <a:rPr lang="en-GB" sz="2400" b="1" baseline="30000">
                  <a:solidFill>
                    <a:schemeClr val="accent1"/>
                  </a:solidFill>
                  <a:latin typeface="Century Gothic"/>
                  <a:ea typeface="Century Gothic"/>
                  <a:cs typeface="Century Gothic"/>
                  <a:sym typeface="Century Gothic"/>
                </a:rPr>
                <a:t>-</a:t>
              </a:r>
              <a:endParaRPr lang="en-GB" sz="2400" b="1">
                <a:solidFill>
                  <a:schemeClr val="accent1"/>
                </a:solidFill>
                <a:latin typeface="Century Gothic"/>
                <a:ea typeface="Century Gothic"/>
                <a:cs typeface="Century Gothic"/>
                <a:sym typeface="Wingdings" panose="05000000000000000000" pitchFamily="2" charset="2"/>
              </a:endParaRPr>
            </a:p>
          </p:txBody>
        </p:sp>
      </p:grpSp>
      <p:sp>
        <p:nvSpPr>
          <p:cNvPr id="18" name="Google Shape;101;p1">
            <a:extLst>
              <a:ext uri="{FF2B5EF4-FFF2-40B4-BE49-F238E27FC236}">
                <a16:creationId xmlns:a16="http://schemas.microsoft.com/office/drawing/2014/main" id="{4B5AA060-31BE-7164-0417-77476C11E6BC}"/>
              </a:ext>
            </a:extLst>
          </p:cNvPr>
          <p:cNvSpPr txBox="1"/>
          <p:nvPr/>
        </p:nvSpPr>
        <p:spPr>
          <a:xfrm>
            <a:off x="879716" y="2579301"/>
            <a:ext cx="6294807"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At the cathode: 2H</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 </a:t>
            </a:r>
            <a:r>
              <a:rPr lang="en-GB" sz="2400" b="1">
                <a:solidFill>
                  <a:schemeClr val="accent1"/>
                </a:solidFill>
                <a:latin typeface="Century Gothic"/>
                <a:ea typeface="Century Gothic"/>
                <a:cs typeface="Century Gothic"/>
                <a:sym typeface="Wingdings" panose="05000000000000000000" pitchFamily="2" charset="2"/>
              </a:rPr>
              <a:t>2e</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Wingdings" panose="05000000000000000000" pitchFamily="2" charset="2"/>
              </a:rPr>
              <a:t> H</a:t>
            </a:r>
            <a:r>
              <a:rPr lang="en-GB" sz="2400" b="1" baseline="-25000">
                <a:solidFill>
                  <a:schemeClr val="accent1"/>
                </a:solidFill>
                <a:latin typeface="Century Gothic"/>
                <a:ea typeface="Century Gothic"/>
                <a:cs typeface="Century Gothic"/>
                <a:sym typeface="Wingdings" panose="05000000000000000000" pitchFamily="2" charset="2"/>
              </a:rPr>
              <a:t>2</a:t>
            </a:r>
            <a:endParaRPr lang="en-GB" sz="2400" b="1">
              <a:solidFill>
                <a:schemeClr val="accent1"/>
              </a:solidFill>
              <a:latin typeface="Century Gothic"/>
              <a:ea typeface="Century Gothic"/>
              <a:cs typeface="Century Gothic"/>
              <a:sym typeface="Wingdings" panose="05000000000000000000" pitchFamily="2" charset="2"/>
            </a:endParaRPr>
          </a:p>
        </p:txBody>
      </p:sp>
    </p:spTree>
    <p:extLst>
      <p:ext uri="{BB962C8B-B14F-4D97-AF65-F5344CB8AC3E}">
        <p14:creationId xmlns:p14="http://schemas.microsoft.com/office/powerpoint/2010/main" val="1220683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83C3E48A-F95B-B025-3A7D-807C1218E734}"/>
              </a:ext>
            </a:extLst>
          </p:cNvPr>
          <p:cNvSpPr txBox="1"/>
          <p:nvPr/>
        </p:nvSpPr>
        <p:spPr>
          <a:xfrm>
            <a:off x="225057" y="3298067"/>
            <a:ext cx="10934943" cy="3385502"/>
          </a:xfrm>
          <a:prstGeom prst="rect">
            <a:avLst/>
          </a:prstGeom>
          <a:solidFill>
            <a:schemeClr val="accent3">
              <a:lumMod val="60000"/>
              <a:lumOff val="40000"/>
            </a:schemeClr>
          </a:solidFill>
          <a:ln>
            <a:solidFill>
              <a:schemeClr val="tx1"/>
            </a:solid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1400" b="1" i="1">
              <a:solidFill>
                <a:srgbClr val="000000"/>
              </a:solidFill>
              <a:latin typeface="Arial"/>
              <a:ea typeface="Century Gothic"/>
              <a:cs typeface="Arial"/>
              <a:sym typeface="Arial"/>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lvl="0" algn="r">
              <a:buClr>
                <a:srgbClr val="000000"/>
              </a:buClr>
              <a:buSzPts val="2400"/>
            </a:pPr>
            <a:r>
              <a:rPr lang="en-GB" sz="2400" b="1" i="1">
                <a:solidFill>
                  <a:schemeClr val="dk1"/>
                </a:solidFill>
                <a:latin typeface="Century Gothic"/>
                <a:ea typeface="Century Gothic"/>
                <a:cs typeface="Century Gothic"/>
                <a:sym typeface="Century Gothic"/>
              </a:rPr>
              <a:t>Higher Tier only</a:t>
            </a:r>
            <a:endParaRPr lang="en-GB" sz="1400">
              <a:solidFill>
                <a:srgbClr val="000000"/>
              </a:solidFill>
              <a:latin typeface="Arial"/>
              <a:ea typeface="Century Gothic"/>
              <a:cs typeface="Arial"/>
              <a:sym typeface="Arial"/>
            </a:endParaRPr>
          </a:p>
        </p:txBody>
      </p:sp>
      <p:pic>
        <p:nvPicPr>
          <p:cNvPr id="5" name="Picture 4">
            <a:extLst>
              <a:ext uri="{FF2B5EF4-FFF2-40B4-BE49-F238E27FC236}">
                <a16:creationId xmlns:a16="http://schemas.microsoft.com/office/drawing/2014/main" id="{2EAA3180-CF8B-5899-79F8-A2A6C246012C}"/>
              </a:ext>
            </a:extLst>
          </p:cNvPr>
          <p:cNvPicPr>
            <a:picLocks noChangeAspect="1"/>
          </p:cNvPicPr>
          <p:nvPr/>
        </p:nvPicPr>
        <p:blipFill>
          <a:blip r:embed="rId3"/>
          <a:stretch>
            <a:fillRect/>
          </a:stretch>
        </p:blipFill>
        <p:spPr>
          <a:xfrm>
            <a:off x="505332" y="715611"/>
            <a:ext cx="9455098" cy="542477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18" name="Google Shape;101;p1">
            <a:extLst>
              <a:ext uri="{FF2B5EF4-FFF2-40B4-BE49-F238E27FC236}">
                <a16:creationId xmlns:a16="http://schemas.microsoft.com/office/drawing/2014/main" id="{4B5AA060-31BE-7164-0417-77476C11E6BC}"/>
              </a:ext>
            </a:extLst>
          </p:cNvPr>
          <p:cNvSpPr txBox="1"/>
          <p:nvPr/>
        </p:nvSpPr>
        <p:spPr>
          <a:xfrm>
            <a:off x="539999" y="4036198"/>
            <a:ext cx="9306129"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Hydrogen ions (H</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are reduced because they gain electrons to form elemental hydrogen (</a:t>
            </a:r>
            <a:r>
              <a:rPr lang="en-GB" sz="2400" b="1">
                <a:solidFill>
                  <a:schemeClr val="accent1"/>
                </a:solidFill>
                <a:latin typeface="Century Gothic"/>
                <a:ea typeface="Century Gothic"/>
                <a:cs typeface="Century Gothic"/>
                <a:sym typeface="Wingdings" panose="05000000000000000000" pitchFamily="2" charset="2"/>
              </a:rPr>
              <a:t>H</a:t>
            </a:r>
            <a:r>
              <a:rPr lang="en-GB" sz="2400" b="1" baseline="-25000">
                <a:solidFill>
                  <a:schemeClr val="accent1"/>
                </a:solidFill>
                <a:latin typeface="Century Gothic"/>
                <a:ea typeface="Century Gothic"/>
                <a:cs typeface="Century Gothic"/>
                <a:sym typeface="Wingdings" panose="05000000000000000000" pitchFamily="2" charset="2"/>
              </a:rPr>
              <a:t>2</a:t>
            </a:r>
            <a:r>
              <a:rPr lang="en-GB" sz="2400" b="1">
                <a:solidFill>
                  <a:schemeClr val="accent1"/>
                </a:solidFill>
                <a:latin typeface="Century Gothic"/>
                <a:ea typeface="Century Gothic"/>
                <a:cs typeface="Century Gothic"/>
                <a:sym typeface="Century Gothic"/>
              </a:rPr>
              <a:t>).</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6" name="Google Shape;101;p1">
            <a:extLst>
              <a:ext uri="{FF2B5EF4-FFF2-40B4-BE49-F238E27FC236}">
                <a16:creationId xmlns:a16="http://schemas.microsoft.com/office/drawing/2014/main" id="{05A865FF-C002-816D-7A1F-C5B953D6A88A}"/>
              </a:ext>
            </a:extLst>
          </p:cNvPr>
          <p:cNvSpPr txBox="1"/>
          <p:nvPr/>
        </p:nvSpPr>
        <p:spPr>
          <a:xfrm>
            <a:off x="2046564" y="1202295"/>
            <a:ext cx="4299768"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is the loss of electrons.</a:t>
            </a:r>
            <a:endParaRPr sz="2400" b="1" i="0" u="none" strike="noStrike" cap="none" baseline="30000">
              <a:solidFill>
                <a:schemeClr val="accent1"/>
              </a:solidFill>
              <a:latin typeface="Arial"/>
              <a:ea typeface="Arial"/>
              <a:cs typeface="Arial"/>
              <a:sym typeface="Arial"/>
            </a:endParaRPr>
          </a:p>
        </p:txBody>
      </p:sp>
      <p:sp>
        <p:nvSpPr>
          <p:cNvPr id="7" name="Google Shape;101;p1">
            <a:extLst>
              <a:ext uri="{FF2B5EF4-FFF2-40B4-BE49-F238E27FC236}">
                <a16:creationId xmlns:a16="http://schemas.microsoft.com/office/drawing/2014/main" id="{9471D3CD-D14D-9E0F-5881-19B020506BD5}"/>
              </a:ext>
            </a:extLst>
          </p:cNvPr>
          <p:cNvSpPr txBox="1"/>
          <p:nvPr/>
        </p:nvSpPr>
        <p:spPr>
          <a:xfrm>
            <a:off x="2046564" y="2062981"/>
            <a:ext cx="4299768"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is the gain of electrons.</a:t>
            </a:r>
            <a:endParaRPr sz="2400" b="1" i="0" u="none" strike="noStrike" cap="none" baseline="30000">
              <a:solidFill>
                <a:schemeClr val="accent1"/>
              </a:solidFill>
              <a:latin typeface="Arial"/>
              <a:ea typeface="Arial"/>
              <a:cs typeface="Arial"/>
              <a:sym typeface="Arial"/>
            </a:endParaRPr>
          </a:p>
        </p:txBody>
      </p:sp>
      <p:sp>
        <p:nvSpPr>
          <p:cNvPr id="8" name="Google Shape;101;p1">
            <a:extLst>
              <a:ext uri="{FF2B5EF4-FFF2-40B4-BE49-F238E27FC236}">
                <a16:creationId xmlns:a16="http://schemas.microsoft.com/office/drawing/2014/main" id="{1234568D-518B-AE30-B4BB-EB5B4F78CB28}"/>
              </a:ext>
            </a:extLst>
          </p:cNvPr>
          <p:cNvSpPr txBox="1"/>
          <p:nvPr/>
        </p:nvSpPr>
        <p:spPr>
          <a:xfrm>
            <a:off x="505332" y="5450688"/>
            <a:ext cx="9455098"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Iodine ions (</a:t>
            </a:r>
            <a:r>
              <a:rPr lang="en-GB" sz="2400" b="1">
                <a:solidFill>
                  <a:schemeClr val="accent1"/>
                </a:solidFill>
                <a:latin typeface="Times New Roman" panose="02020603050405020304" pitchFamily="18" charset="0"/>
                <a:ea typeface="Century Gothic"/>
                <a:cs typeface="Times New Roman" panose="02020603050405020304" pitchFamily="18" charset="0"/>
                <a:sym typeface="Century Gothic"/>
              </a:rPr>
              <a:t>I</a:t>
            </a:r>
            <a:r>
              <a:rPr lang="en-GB" sz="32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are oxidised because they lose electrons to form elemental iodine (</a:t>
            </a:r>
            <a:r>
              <a:rPr lang="en-GB" sz="2400" b="1">
                <a:solidFill>
                  <a:schemeClr val="accent1"/>
                </a:solidFill>
                <a:latin typeface="Times New Roman" panose="02020603050405020304" pitchFamily="18" charset="0"/>
                <a:ea typeface="Century Gothic"/>
                <a:cs typeface="Times New Roman" panose="02020603050405020304" pitchFamily="18" charset="0"/>
                <a:sym typeface="Century Gothic"/>
              </a:rPr>
              <a:t>I</a:t>
            </a:r>
            <a:r>
              <a:rPr lang="en-GB" sz="2400" b="1" baseline="-25000">
                <a:solidFill>
                  <a:schemeClr val="accent1"/>
                </a:solidFill>
                <a:latin typeface="Century Gothic"/>
                <a:ea typeface="Century Gothic"/>
                <a:cs typeface="Century Gothic"/>
                <a:sym typeface="Wingdings" panose="05000000000000000000" pitchFamily="2" charset="2"/>
              </a:rPr>
              <a:t>2</a:t>
            </a:r>
            <a:r>
              <a:rPr lang="en-GB" sz="2400" b="1">
                <a:solidFill>
                  <a:schemeClr val="accent1"/>
                </a:solidFill>
                <a:latin typeface="Century Gothic"/>
                <a:ea typeface="Century Gothic"/>
                <a:cs typeface="Century Gothic"/>
                <a:sym typeface="Century Gothic"/>
              </a:rPr>
              <a:t>).</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11" name="Rectangle 10">
            <a:extLst>
              <a:ext uri="{FF2B5EF4-FFF2-40B4-BE49-F238E27FC236}">
                <a16:creationId xmlns:a16="http://schemas.microsoft.com/office/drawing/2014/main" id="{CD4715D0-0527-D097-6654-7A9AD4A81F21}"/>
              </a:ext>
            </a:extLst>
          </p:cNvPr>
          <p:cNvSpPr/>
          <p:nvPr/>
        </p:nvSpPr>
        <p:spPr>
          <a:xfrm>
            <a:off x="225057" y="3298067"/>
            <a:ext cx="10934943" cy="33855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5219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p:bldP spid="7"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83C3E48A-F95B-B025-3A7D-807C1218E734}"/>
              </a:ext>
            </a:extLst>
          </p:cNvPr>
          <p:cNvSpPr txBox="1"/>
          <p:nvPr/>
        </p:nvSpPr>
        <p:spPr>
          <a:xfrm>
            <a:off x="477826" y="768272"/>
            <a:ext cx="10934943"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u="none" strike="noStrike" cap="none">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endParaRPr lang="en-GB" sz="2400" b="1" i="1">
              <a:solidFill>
                <a:schemeClr val="dk1"/>
              </a:solidFill>
              <a:latin typeface="Century Gothic"/>
              <a:ea typeface="Century Gothic"/>
              <a:cs typeface="Century Gothic"/>
              <a:sym typeface="Century Gothic"/>
            </a:endParaRPr>
          </a:p>
          <a:p>
            <a:pPr marL="0" marR="0" lvl="0" indent="0" algn="r" rtl="0">
              <a:lnSpc>
                <a:spcPct val="100000"/>
              </a:lnSpc>
              <a:spcBef>
                <a:spcPts val="0"/>
              </a:spcBef>
              <a:spcAft>
                <a:spcPts val="0"/>
              </a:spcAft>
              <a:buClr>
                <a:srgbClr val="000000"/>
              </a:buClr>
              <a:buSzPts val="2400"/>
              <a:buFont typeface="Arial"/>
              <a:buNone/>
            </a:pPr>
            <a:r>
              <a:rPr lang="en-GB" sz="2400" b="1" i="1" u="none" strike="noStrike" cap="none">
                <a:solidFill>
                  <a:schemeClr val="dk1"/>
                </a:solidFill>
                <a:latin typeface="Century Gothic"/>
                <a:ea typeface="Century Gothic"/>
                <a:cs typeface="Century Gothic"/>
                <a:sym typeface="Century Gothic"/>
              </a:rPr>
              <a:t>Higher Tier only</a:t>
            </a:r>
          </a:p>
        </p:txBody>
      </p:sp>
      <p:pic>
        <p:nvPicPr>
          <p:cNvPr id="19" name="Picture 18">
            <a:extLst>
              <a:ext uri="{FF2B5EF4-FFF2-40B4-BE49-F238E27FC236}">
                <a16:creationId xmlns:a16="http://schemas.microsoft.com/office/drawing/2014/main" id="{818803D6-DA88-8C88-9A75-1541634FEED1}"/>
              </a:ext>
            </a:extLst>
          </p:cNvPr>
          <p:cNvPicPr>
            <a:picLocks noChangeAspect="1"/>
          </p:cNvPicPr>
          <p:nvPr/>
        </p:nvPicPr>
        <p:blipFill>
          <a:blip r:embed="rId3"/>
          <a:stretch>
            <a:fillRect/>
          </a:stretch>
        </p:blipFill>
        <p:spPr>
          <a:xfrm>
            <a:off x="732525" y="883590"/>
            <a:ext cx="8944068" cy="541923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16" name="Google Shape;101;p1">
            <a:extLst>
              <a:ext uri="{FF2B5EF4-FFF2-40B4-BE49-F238E27FC236}">
                <a16:creationId xmlns:a16="http://schemas.microsoft.com/office/drawing/2014/main" id="{97B20D23-4C93-AC98-EF57-5029F005575C}"/>
              </a:ext>
            </a:extLst>
          </p:cNvPr>
          <p:cNvSpPr txBox="1"/>
          <p:nvPr/>
        </p:nvSpPr>
        <p:spPr>
          <a:xfrm>
            <a:off x="3088277" y="2235182"/>
            <a:ext cx="414931"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panose="020B0502020202020204" pitchFamily="34" charset="0"/>
                <a:ea typeface="Century Gothic"/>
                <a:cs typeface="Century Gothic"/>
                <a:sym typeface="Century Gothic"/>
              </a:rPr>
              <a:t>4</a:t>
            </a:r>
            <a:endParaRPr lang="en-GB" sz="2400" b="1">
              <a:solidFill>
                <a:schemeClr val="accent1"/>
              </a:solidFill>
              <a:latin typeface="Century Gothic" panose="020B0502020202020204" pitchFamily="34" charset="0"/>
              <a:ea typeface="Century Gothic"/>
              <a:cs typeface="Century Gothic"/>
              <a:sym typeface="Wingdings" panose="05000000000000000000" pitchFamily="2" charset="2"/>
            </a:endParaRPr>
          </a:p>
        </p:txBody>
      </p:sp>
      <p:sp>
        <p:nvSpPr>
          <p:cNvPr id="18" name="Google Shape;101;p1">
            <a:extLst>
              <a:ext uri="{FF2B5EF4-FFF2-40B4-BE49-F238E27FC236}">
                <a16:creationId xmlns:a16="http://schemas.microsoft.com/office/drawing/2014/main" id="{4B5AA060-31BE-7164-0417-77476C11E6BC}"/>
              </a:ext>
            </a:extLst>
          </p:cNvPr>
          <p:cNvSpPr txBox="1"/>
          <p:nvPr/>
        </p:nvSpPr>
        <p:spPr>
          <a:xfrm>
            <a:off x="2990304" y="2827739"/>
            <a:ext cx="2855325"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Ag</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Century Gothic"/>
              </a:rPr>
              <a:t> + </a:t>
            </a:r>
            <a:r>
              <a:rPr lang="en-GB" sz="2400" b="1">
                <a:solidFill>
                  <a:schemeClr val="accent1"/>
                </a:solidFill>
                <a:latin typeface="Century Gothic"/>
                <a:ea typeface="Century Gothic"/>
                <a:cs typeface="Century Gothic"/>
                <a:sym typeface="Wingdings" panose="05000000000000000000" pitchFamily="2" charset="2"/>
              </a:rPr>
              <a:t>e</a:t>
            </a:r>
            <a:r>
              <a:rPr lang="en-GB" sz="2400" b="1" baseline="30000">
                <a:solidFill>
                  <a:schemeClr val="accent1"/>
                </a:solidFill>
                <a:latin typeface="Century Gothic"/>
                <a:ea typeface="Century Gothic"/>
                <a:cs typeface="Century Gothic"/>
                <a:sym typeface="Century Gothic"/>
              </a:rPr>
              <a:t>- </a:t>
            </a:r>
            <a:r>
              <a:rPr lang="en-GB" sz="2400" b="1">
                <a:solidFill>
                  <a:schemeClr val="accent1"/>
                </a:solidFill>
                <a:latin typeface="Century Gothic"/>
                <a:ea typeface="Century Gothic"/>
                <a:cs typeface="Century Gothic"/>
                <a:sym typeface="Wingdings" panose="05000000000000000000" pitchFamily="2" charset="2"/>
              </a:rPr>
              <a:t> Ag</a:t>
            </a:r>
          </a:p>
        </p:txBody>
      </p:sp>
      <p:sp>
        <p:nvSpPr>
          <p:cNvPr id="11" name="Google Shape;101;p1">
            <a:extLst>
              <a:ext uri="{FF2B5EF4-FFF2-40B4-BE49-F238E27FC236}">
                <a16:creationId xmlns:a16="http://schemas.microsoft.com/office/drawing/2014/main" id="{412C3636-A3E5-4EE5-C12F-D6D6F7F453F4}"/>
              </a:ext>
            </a:extLst>
          </p:cNvPr>
          <p:cNvSpPr txBox="1"/>
          <p:nvPr/>
        </p:nvSpPr>
        <p:spPr>
          <a:xfrm>
            <a:off x="1083564" y="4126529"/>
            <a:ext cx="8593029"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Silver ions (Ag</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are reduced because they gain electrons to form elemental silver (</a:t>
            </a:r>
            <a:r>
              <a:rPr lang="en-GB" sz="2400" b="1">
                <a:solidFill>
                  <a:schemeClr val="accent1"/>
                </a:solidFill>
                <a:latin typeface="Century Gothic"/>
                <a:ea typeface="Century Gothic"/>
                <a:cs typeface="Century Gothic"/>
                <a:sym typeface="Wingdings" panose="05000000000000000000" pitchFamily="2" charset="2"/>
              </a:rPr>
              <a:t>Ag</a:t>
            </a:r>
            <a:r>
              <a:rPr lang="en-GB" sz="2400" b="1">
                <a:solidFill>
                  <a:schemeClr val="accent1"/>
                </a:solidFill>
                <a:latin typeface="Century Gothic"/>
                <a:ea typeface="Century Gothic"/>
                <a:cs typeface="Century Gothic"/>
                <a:sym typeface="Century Gothic"/>
              </a:rPr>
              <a:t>).</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12" name="Google Shape;101;p1">
            <a:extLst>
              <a:ext uri="{FF2B5EF4-FFF2-40B4-BE49-F238E27FC236}">
                <a16:creationId xmlns:a16="http://schemas.microsoft.com/office/drawing/2014/main" id="{884E20C0-76E3-287C-7E33-8B0B19ADA741}"/>
              </a:ext>
            </a:extLst>
          </p:cNvPr>
          <p:cNvSpPr txBox="1"/>
          <p:nvPr/>
        </p:nvSpPr>
        <p:spPr>
          <a:xfrm>
            <a:off x="1068510" y="5410376"/>
            <a:ext cx="8872861"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Hydroxide ions (</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OH</a:t>
            </a:r>
            <a:r>
              <a:rPr lang="en-GB" sz="3200" b="1" baseline="30000">
                <a:solidFill>
                  <a:schemeClr val="accent1"/>
                </a:solidFill>
                <a:latin typeface="Century Gothic" panose="020B0502020202020204" pitchFamily="34" charset="0"/>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are oxidised because they lose electrons to form elemental oxygen (</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O</a:t>
            </a:r>
            <a:r>
              <a:rPr lang="en-GB" sz="2400" b="1" baseline="-25000">
                <a:solidFill>
                  <a:schemeClr val="accent1"/>
                </a:solidFill>
                <a:latin typeface="Century Gothic" panose="020B0502020202020204" pitchFamily="34" charset="0"/>
                <a:ea typeface="Century Gothic"/>
                <a:cs typeface="Century Gothic"/>
                <a:sym typeface="Wingdings" panose="05000000000000000000" pitchFamily="2" charset="2"/>
              </a:rPr>
              <a:t>2</a:t>
            </a:r>
            <a:r>
              <a:rPr lang="en-GB" sz="2400" b="1">
                <a:solidFill>
                  <a:schemeClr val="accent1"/>
                </a:solidFill>
                <a:latin typeface="Century Gothic"/>
                <a:ea typeface="Century Gothic"/>
                <a:cs typeface="Century Gothic"/>
                <a:sym typeface="Century Gothic"/>
              </a:rPr>
              <a:t>) and water (</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H</a:t>
            </a:r>
            <a:r>
              <a:rPr lang="en-GB" sz="2400" b="1" baseline="-25000">
                <a:solidFill>
                  <a:schemeClr val="accent1"/>
                </a:solidFill>
                <a:latin typeface="Century Gothic" panose="020B0502020202020204" pitchFamily="34" charset="0"/>
                <a:ea typeface="Century Gothic"/>
                <a:cs typeface="Century Gothic"/>
                <a:sym typeface="Wingdings" panose="05000000000000000000" pitchFamily="2" charset="2"/>
              </a:rPr>
              <a:t>2</a:t>
            </a:r>
            <a:r>
              <a:rPr lang="en-GB" sz="2400" b="1">
                <a:solidFill>
                  <a:schemeClr val="accent1"/>
                </a:solidFill>
                <a:latin typeface="Century Gothic" panose="020B0502020202020204" pitchFamily="34" charset="0"/>
                <a:ea typeface="Century Gothic"/>
                <a:cs typeface="Times New Roman" panose="02020603050405020304" pitchFamily="18" charset="0"/>
                <a:sym typeface="Century Gothic"/>
              </a:rPr>
              <a:t>O)</a:t>
            </a:r>
            <a:r>
              <a:rPr lang="en-GB" sz="2400" b="1">
                <a:solidFill>
                  <a:schemeClr val="accent1"/>
                </a:solidFill>
                <a:latin typeface="Century Gothic"/>
                <a:ea typeface="Century Gothic"/>
                <a:cs typeface="Century Gothic"/>
                <a:sym typeface="Century Gothic"/>
              </a:rPr>
              <a:t>.</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20" name="Google Shape;101;p1">
            <a:extLst>
              <a:ext uri="{FF2B5EF4-FFF2-40B4-BE49-F238E27FC236}">
                <a16:creationId xmlns:a16="http://schemas.microsoft.com/office/drawing/2014/main" id="{8B492814-113A-4568-71B3-4969F24215FE}"/>
              </a:ext>
            </a:extLst>
          </p:cNvPr>
          <p:cNvSpPr txBox="1"/>
          <p:nvPr/>
        </p:nvSpPr>
        <p:spPr>
          <a:xfrm>
            <a:off x="5604576" y="2240305"/>
            <a:ext cx="414931"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panose="020B0502020202020204" pitchFamily="34" charset="0"/>
                <a:ea typeface="Century Gothic"/>
                <a:cs typeface="Century Gothic"/>
                <a:sym typeface="Century Gothic"/>
              </a:rPr>
              <a:t>2</a:t>
            </a:r>
            <a:endParaRPr lang="en-GB" sz="2400" b="1">
              <a:solidFill>
                <a:schemeClr val="accent1"/>
              </a:solidFill>
              <a:latin typeface="Century Gothic" panose="020B0502020202020204" pitchFamily="34" charset="0"/>
              <a:ea typeface="Century Gothic"/>
              <a:cs typeface="Century Gothic"/>
              <a:sym typeface="Wingdings" panose="05000000000000000000" pitchFamily="2" charset="2"/>
            </a:endParaRPr>
          </a:p>
        </p:txBody>
      </p:sp>
      <p:sp>
        <p:nvSpPr>
          <p:cNvPr id="21" name="Google Shape;101;p1">
            <a:extLst>
              <a:ext uri="{FF2B5EF4-FFF2-40B4-BE49-F238E27FC236}">
                <a16:creationId xmlns:a16="http://schemas.microsoft.com/office/drawing/2014/main" id="{C01C9B48-572F-9AB3-BF82-DA345D796BB4}"/>
              </a:ext>
            </a:extLst>
          </p:cNvPr>
          <p:cNvSpPr txBox="1"/>
          <p:nvPr/>
        </p:nvSpPr>
        <p:spPr>
          <a:xfrm>
            <a:off x="7213963" y="2249633"/>
            <a:ext cx="414931"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panose="020B0502020202020204" pitchFamily="34" charset="0"/>
                <a:ea typeface="Century Gothic"/>
                <a:cs typeface="Century Gothic"/>
                <a:sym typeface="Century Gothic"/>
              </a:rPr>
              <a:t>4</a:t>
            </a:r>
            <a:endParaRPr lang="en-GB" sz="2400" b="1">
              <a:solidFill>
                <a:schemeClr val="accent1"/>
              </a:solidFill>
              <a:latin typeface="Century Gothic" panose="020B0502020202020204" pitchFamily="34" charset="0"/>
              <a:ea typeface="Century Gothic"/>
              <a:cs typeface="Century Gothic"/>
              <a:sym typeface="Wingdings" panose="05000000000000000000" pitchFamily="2" charset="2"/>
            </a:endParaRPr>
          </a:p>
        </p:txBody>
      </p:sp>
      <p:sp>
        <p:nvSpPr>
          <p:cNvPr id="22" name="Rectangle 21">
            <a:extLst>
              <a:ext uri="{FF2B5EF4-FFF2-40B4-BE49-F238E27FC236}">
                <a16:creationId xmlns:a16="http://schemas.microsoft.com/office/drawing/2014/main" id="{3B65376D-C273-DDD3-975B-4151CF3EFF6E}"/>
              </a:ext>
            </a:extLst>
          </p:cNvPr>
          <p:cNvSpPr/>
          <p:nvPr/>
        </p:nvSpPr>
        <p:spPr>
          <a:xfrm>
            <a:off x="9676593" y="883591"/>
            <a:ext cx="254699" cy="54192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0032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1" grpId="0" animBg="1"/>
      <p:bldP spid="12" grpId="0" animBg="1"/>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D44FFA-823E-C6E5-9B70-B99871136CBB}"/>
              </a:ext>
            </a:extLst>
          </p:cNvPr>
          <p:cNvPicPr>
            <a:picLocks noChangeAspect="1"/>
          </p:cNvPicPr>
          <p:nvPr/>
        </p:nvPicPr>
        <p:blipFill>
          <a:blip r:embed="rId3"/>
          <a:stretch>
            <a:fillRect/>
          </a:stretch>
        </p:blipFill>
        <p:spPr>
          <a:xfrm>
            <a:off x="539998" y="900116"/>
            <a:ext cx="10694827" cy="4281484"/>
          </a:xfrm>
          <a:prstGeom prst="rect">
            <a:avLst/>
          </a:prstGeom>
        </p:spPr>
      </p:pic>
      <p:sp>
        <p:nvSpPr>
          <p:cNvPr id="4" name="Rectangle 3">
            <a:extLst>
              <a:ext uri="{FF2B5EF4-FFF2-40B4-BE49-F238E27FC236}">
                <a16:creationId xmlns:a16="http://schemas.microsoft.com/office/drawing/2014/main" id="{8B8E7E91-FA48-C02B-ED27-AD8A71F9AE86}"/>
              </a:ext>
            </a:extLst>
          </p:cNvPr>
          <p:cNvSpPr/>
          <p:nvPr/>
        </p:nvSpPr>
        <p:spPr>
          <a:xfrm>
            <a:off x="539999" y="5022327"/>
            <a:ext cx="10650233" cy="102554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11" name="Google Shape;101;p1">
            <a:extLst>
              <a:ext uri="{FF2B5EF4-FFF2-40B4-BE49-F238E27FC236}">
                <a16:creationId xmlns:a16="http://schemas.microsoft.com/office/drawing/2014/main" id="{412C3636-A3E5-4EE5-C12F-D6D6F7F453F4}"/>
              </a:ext>
            </a:extLst>
          </p:cNvPr>
          <p:cNvSpPr txBox="1"/>
          <p:nvPr/>
        </p:nvSpPr>
        <p:spPr>
          <a:xfrm>
            <a:off x="851036" y="2857813"/>
            <a:ext cx="10185931"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Molten sodium fluoride is a pure substance whereas an aqueous solution of sodium fluoride is a mixture with water.</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12" name="Google Shape;101;p1">
            <a:extLst>
              <a:ext uri="{FF2B5EF4-FFF2-40B4-BE49-F238E27FC236}">
                <a16:creationId xmlns:a16="http://schemas.microsoft.com/office/drawing/2014/main" id="{884E20C0-76E3-287C-7E33-8B0B19ADA741}"/>
              </a:ext>
            </a:extLst>
          </p:cNvPr>
          <p:cNvSpPr txBox="1"/>
          <p:nvPr/>
        </p:nvSpPr>
        <p:spPr>
          <a:xfrm>
            <a:off x="851036" y="4431104"/>
            <a:ext cx="10185931" cy="1200288"/>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Sodium.</a:t>
            </a:r>
          </a:p>
          <a:p>
            <a:pPr lvl="0">
              <a:buClr>
                <a:srgbClr val="000000"/>
              </a:buClr>
              <a:buSzPts val="2400"/>
            </a:pPr>
            <a:r>
              <a:rPr lang="en-GB" sz="2400" b="1">
                <a:solidFill>
                  <a:schemeClr val="accent1"/>
                </a:solidFill>
                <a:latin typeface="Century Gothic"/>
                <a:ea typeface="Century Gothic"/>
                <a:cs typeface="Century Gothic"/>
                <a:sym typeface="Century Gothic"/>
              </a:rPr>
              <a:t>(The cathode is the negative electrode so positively charged sodium ions are discharged there) </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5" name="Google Shape;101;p1">
            <a:extLst>
              <a:ext uri="{FF2B5EF4-FFF2-40B4-BE49-F238E27FC236}">
                <a16:creationId xmlns:a16="http://schemas.microsoft.com/office/drawing/2014/main" id="{E9B071EE-9A6B-286F-EF22-47B0BC5C46C1}"/>
              </a:ext>
            </a:extLst>
          </p:cNvPr>
          <p:cNvSpPr txBox="1"/>
          <p:nvPr/>
        </p:nvSpPr>
        <p:spPr>
          <a:xfrm>
            <a:off x="851036" y="1276050"/>
            <a:ext cx="10185931"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When ions are free to move in a liquid, they can conduct electricity. </a:t>
            </a:r>
            <a:endParaRPr lang="en-GB" sz="2400" b="1">
              <a:solidFill>
                <a:schemeClr val="accent1"/>
              </a:solidFill>
              <a:latin typeface="Century Gothic"/>
              <a:ea typeface="Century Gothic"/>
              <a:cs typeface="Century Gothic"/>
              <a:sym typeface="Wingdings" panose="05000000000000000000" pitchFamily="2" charset="2"/>
            </a:endParaRPr>
          </a:p>
        </p:txBody>
      </p:sp>
    </p:spTree>
    <p:extLst>
      <p:ext uri="{BB962C8B-B14F-4D97-AF65-F5344CB8AC3E}">
        <p14:creationId xmlns:p14="http://schemas.microsoft.com/office/powerpoint/2010/main" val="27091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EBCBE5-02E6-AFE5-0F6E-FD4F0E6996D9}"/>
              </a:ext>
            </a:extLst>
          </p:cNvPr>
          <p:cNvPicPr>
            <a:picLocks noChangeAspect="1"/>
          </p:cNvPicPr>
          <p:nvPr/>
        </p:nvPicPr>
        <p:blipFill rotWithShape="1">
          <a:blip r:embed="rId3"/>
          <a:srcRect b="8794"/>
          <a:stretch/>
        </p:blipFill>
        <p:spPr>
          <a:xfrm>
            <a:off x="540000" y="860387"/>
            <a:ext cx="10185930" cy="560458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11" name="Google Shape;101;p1">
            <a:extLst>
              <a:ext uri="{FF2B5EF4-FFF2-40B4-BE49-F238E27FC236}">
                <a16:creationId xmlns:a16="http://schemas.microsoft.com/office/drawing/2014/main" id="{412C3636-A3E5-4EE5-C12F-D6D6F7F453F4}"/>
              </a:ext>
            </a:extLst>
          </p:cNvPr>
          <p:cNvSpPr txBox="1"/>
          <p:nvPr/>
        </p:nvSpPr>
        <p:spPr>
          <a:xfrm>
            <a:off x="1374719" y="3370985"/>
            <a:ext cx="9351211" cy="1200288"/>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Hydrogen gas would be produced at the cathode rather than sodium. Hydrogen is the least reactive of the two positive ions so would be discharged at the cathode. </a:t>
            </a:r>
            <a:endParaRPr lang="en-GB" sz="2400" b="1" dirty="0">
              <a:solidFill>
                <a:schemeClr val="accent1"/>
              </a:solidFill>
              <a:latin typeface="Century Gothic"/>
              <a:ea typeface="Century Gothic"/>
              <a:cs typeface="Century Gothic"/>
              <a:sym typeface="Wingdings" panose="05000000000000000000" pitchFamily="2" charset="2"/>
            </a:endParaRPr>
          </a:p>
        </p:txBody>
      </p:sp>
      <p:sp>
        <p:nvSpPr>
          <p:cNvPr id="12" name="Google Shape;101;p1">
            <a:extLst>
              <a:ext uri="{FF2B5EF4-FFF2-40B4-BE49-F238E27FC236}">
                <a16:creationId xmlns:a16="http://schemas.microsoft.com/office/drawing/2014/main" id="{884E20C0-76E3-287C-7E33-8B0B19ADA741}"/>
              </a:ext>
            </a:extLst>
          </p:cNvPr>
          <p:cNvSpPr txBox="1"/>
          <p:nvPr/>
        </p:nvSpPr>
        <p:spPr>
          <a:xfrm>
            <a:off x="1329044" y="5634012"/>
            <a:ext cx="9442560" cy="830956"/>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Fluorine is a diatomic molecule with weak intermolecular forces that require little energy </a:t>
            </a:r>
            <a:r>
              <a:rPr lang="en-GB" sz="2400" b="1">
                <a:solidFill>
                  <a:schemeClr val="accent1"/>
                </a:solidFill>
                <a:latin typeface="Century Gothic"/>
                <a:ea typeface="Century Gothic"/>
                <a:cs typeface="Century Gothic"/>
                <a:sym typeface="Century Gothic"/>
              </a:rPr>
              <a:t>to overcome. </a:t>
            </a:r>
            <a:endParaRPr lang="en-GB" sz="2400" b="1" dirty="0">
              <a:solidFill>
                <a:schemeClr val="accent1"/>
              </a:solidFill>
              <a:latin typeface="Century Gothic"/>
              <a:ea typeface="Century Gothic"/>
              <a:cs typeface="Century Gothic"/>
              <a:sym typeface="Wingdings" panose="05000000000000000000" pitchFamily="2" charset="2"/>
            </a:endParaRPr>
          </a:p>
        </p:txBody>
      </p:sp>
      <p:sp>
        <p:nvSpPr>
          <p:cNvPr id="5" name="Google Shape;101;p1">
            <a:extLst>
              <a:ext uri="{FF2B5EF4-FFF2-40B4-BE49-F238E27FC236}">
                <a16:creationId xmlns:a16="http://schemas.microsoft.com/office/drawing/2014/main" id="{E9B071EE-9A6B-286F-EF22-47B0BC5C46C1}"/>
              </a:ext>
            </a:extLst>
          </p:cNvPr>
          <p:cNvSpPr txBox="1"/>
          <p:nvPr/>
        </p:nvSpPr>
        <p:spPr>
          <a:xfrm>
            <a:off x="1438889" y="1798638"/>
            <a:ext cx="9121718"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Graphite is inert so it won’t react</a:t>
            </a:r>
            <a:endParaRPr lang="en-GB" sz="2400" b="1">
              <a:solidFill>
                <a:schemeClr val="accent1"/>
              </a:solidFill>
              <a:latin typeface="Century Gothic"/>
              <a:ea typeface="Century Gothic"/>
              <a:cs typeface="Century Gothic"/>
              <a:sym typeface="Wingdings" panose="05000000000000000000" pitchFamily="2" charset="2"/>
            </a:endParaRPr>
          </a:p>
        </p:txBody>
      </p:sp>
      <p:sp>
        <p:nvSpPr>
          <p:cNvPr id="10" name="Google Shape;101;p1">
            <a:extLst>
              <a:ext uri="{FF2B5EF4-FFF2-40B4-BE49-F238E27FC236}">
                <a16:creationId xmlns:a16="http://schemas.microsoft.com/office/drawing/2014/main" id="{A7E4962D-A897-4069-9B20-120B0244BEF2}"/>
              </a:ext>
            </a:extLst>
          </p:cNvPr>
          <p:cNvSpPr txBox="1"/>
          <p:nvPr/>
        </p:nvSpPr>
        <p:spPr>
          <a:xfrm>
            <a:off x="1438889" y="2212136"/>
            <a:ext cx="9121718" cy="461624"/>
          </a:xfrm>
          <a:prstGeom prst="rect">
            <a:avLst/>
          </a:prstGeom>
          <a:solidFill>
            <a:schemeClr val="bg1"/>
          </a:solid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Century Gothic"/>
                <a:cs typeface="Century Gothic"/>
                <a:sym typeface="Century Gothic"/>
              </a:rPr>
              <a:t>Graphite conducts electricity</a:t>
            </a:r>
            <a:endParaRPr lang="en-GB" sz="2400" b="1">
              <a:solidFill>
                <a:schemeClr val="accent1"/>
              </a:solidFill>
              <a:latin typeface="Century Gothic"/>
              <a:ea typeface="Century Gothic"/>
              <a:cs typeface="Century Gothic"/>
              <a:sym typeface="Wingdings" panose="05000000000000000000" pitchFamily="2" charset="2"/>
            </a:endParaRPr>
          </a:p>
        </p:txBody>
      </p:sp>
    </p:spTree>
    <p:extLst>
      <p:ext uri="{BB962C8B-B14F-4D97-AF65-F5344CB8AC3E}">
        <p14:creationId xmlns:p14="http://schemas.microsoft.com/office/powerpoint/2010/main" val="2628437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5"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948504" cy="643249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Electrolysis in Solutions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is produced at the electrode in electrolysis? </a:t>
            </a:r>
            <a:r>
              <a:rPr lang="en-GB" sz="2400" b="1" dirty="0">
                <a:solidFill>
                  <a:schemeClr val="dk1"/>
                </a:solidFill>
                <a:latin typeface="Century Gothic"/>
                <a:ea typeface="Century Gothic"/>
                <a:cs typeface="Century Gothic"/>
                <a:sym typeface="Century Gothic"/>
              </a:rPr>
              <a:t>ions</a:t>
            </a:r>
            <a:r>
              <a:rPr lang="en-GB" sz="2400" dirty="0">
                <a:solidFill>
                  <a:schemeClr val="dk1"/>
                </a:solidFill>
                <a:latin typeface="Century Gothic"/>
                <a:ea typeface="Century Gothic"/>
                <a:cs typeface="Century Gothic"/>
                <a:sym typeface="Century Gothic"/>
              </a:rPr>
              <a:t> or </a:t>
            </a:r>
            <a:r>
              <a:rPr lang="en-GB" sz="2400" b="1" dirty="0">
                <a:solidFill>
                  <a:schemeClr val="dk1"/>
                </a:solidFill>
                <a:latin typeface="Century Gothic"/>
                <a:ea typeface="Century Gothic"/>
                <a:cs typeface="Century Gothic"/>
                <a:sym typeface="Century Gothic"/>
              </a:rPr>
              <a:t>elements</a:t>
            </a:r>
            <a:r>
              <a:rPr lang="en-GB" sz="2400" dirty="0">
                <a:solidFill>
                  <a:schemeClr val="dk1"/>
                </a:solidFill>
                <a:latin typeface="Century Gothic"/>
                <a:ea typeface="Century Gothic"/>
                <a:cs typeface="Century Gothic"/>
                <a:sym typeface="Century Gothic"/>
              </a:rPr>
              <a:t>?</a:t>
            </a: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True or false? A metal is produced at the anode.</a:t>
            </a:r>
          </a:p>
          <a:p>
            <a:pPr marL="457200" lvl="0" indent="-457200">
              <a:buClr>
                <a:schemeClr val="dk1"/>
              </a:buClr>
              <a:buSzPts val="2400"/>
              <a:buFont typeface="+mj-lt"/>
              <a:buAutoNum type="arabicPeriod"/>
            </a:pPr>
            <a:r>
              <a:rPr lang="en-GB" sz="2400" b="0" i="1" u="none" strike="noStrike" cap="none" dirty="0">
                <a:solidFill>
                  <a:schemeClr val="dk1"/>
                </a:solidFill>
                <a:latin typeface="Century Gothic"/>
                <a:ea typeface="Century Gothic"/>
                <a:cs typeface="Century Gothic"/>
                <a:sym typeface="Century Gothic"/>
              </a:rPr>
              <a:t>(HT only) </a:t>
            </a:r>
            <a:r>
              <a:rPr lang="en-GB" sz="2400" dirty="0">
                <a:solidFill>
                  <a:schemeClr val="dk1"/>
                </a:solidFill>
                <a:latin typeface="Century Gothic"/>
                <a:ea typeface="Century Gothic"/>
                <a:cs typeface="Century Gothic"/>
                <a:sym typeface="Century Gothic"/>
              </a:rPr>
              <a:t>Write a half equation for the production of oxygen gas at the anode.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ions that make up lead bromide</a:t>
            </a:r>
            <a:r>
              <a:rPr lang="en-GB" sz="2400" b="0" i="0" u="none" strike="noStrike" cap="none" dirty="0">
                <a:solidFill>
                  <a:schemeClr val="dk1"/>
                </a:solidFill>
                <a:latin typeface="Century Gothic"/>
                <a:ea typeface="Century Gothic"/>
                <a:cs typeface="Century Gothic"/>
                <a:sym typeface="Century Gothic"/>
              </a:rPr>
              <a:t>.</a:t>
            </a:r>
          </a:p>
          <a:p>
            <a:pPr marL="457200" lvl="0" indent="-457200">
              <a:buClr>
                <a:schemeClr val="dk1"/>
              </a:buClr>
              <a:buSzPts val="2400"/>
              <a:buFont typeface="+mj-lt"/>
              <a:buAutoNum type="arabicPeriod"/>
            </a:pPr>
            <a:r>
              <a:rPr lang="en-GB" sz="2400" b="0" i="1" u="none" strike="noStrike" cap="none" dirty="0">
                <a:solidFill>
                  <a:schemeClr val="dk1"/>
                </a:solidFill>
                <a:latin typeface="Century Gothic"/>
                <a:ea typeface="Century Gothic"/>
                <a:cs typeface="Century Gothic"/>
                <a:sym typeface="Century Gothic"/>
              </a:rPr>
              <a:t>(HT only) </a:t>
            </a:r>
            <a:r>
              <a:rPr lang="en-GB" sz="2400" dirty="0">
                <a:solidFill>
                  <a:schemeClr val="dk1"/>
                </a:solidFill>
                <a:latin typeface="Century Gothic"/>
                <a:ea typeface="Century Gothic"/>
                <a:cs typeface="Century Gothic"/>
                <a:sym typeface="Century Gothic"/>
              </a:rPr>
              <a:t>Complete the balanced half equation for the process that occurs at the cathode, in the electrolysis of molten lead bromide.</a:t>
            </a:r>
          </a:p>
          <a:p>
            <a:pPr lvl="0" algn="ctr">
              <a:buClr>
                <a:schemeClr val="dk1"/>
              </a:buClr>
              <a:buSzPts val="2400"/>
            </a:pPr>
            <a:r>
              <a:rPr lang="en-GB" sz="2400" dirty="0">
                <a:latin typeface="Century Gothic"/>
                <a:ea typeface="Century Gothic"/>
                <a:cs typeface="Century Gothic"/>
                <a:sym typeface="Century Gothic"/>
              </a:rPr>
              <a:t>Pb</a:t>
            </a:r>
            <a:r>
              <a:rPr lang="en-GB" sz="2400" baseline="30000" dirty="0">
                <a:latin typeface="Century Gothic"/>
                <a:ea typeface="Century Gothic"/>
                <a:cs typeface="Century Gothic"/>
                <a:sym typeface="Century Gothic"/>
              </a:rPr>
              <a:t>2+</a:t>
            </a:r>
            <a:r>
              <a:rPr lang="en-GB" sz="2400" dirty="0">
                <a:latin typeface="Century Gothic"/>
                <a:ea typeface="Century Gothic"/>
                <a:cs typeface="Century Gothic"/>
                <a:sym typeface="Century Gothic"/>
              </a:rPr>
              <a:t> + ______ </a:t>
            </a:r>
            <a:r>
              <a:rPr lang="en-GB" sz="2400" i="0" u="none" strike="noStrike" cap="none" dirty="0">
                <a:latin typeface="Century Gothic"/>
                <a:ea typeface="Century Gothic"/>
                <a:cs typeface="Century Gothic"/>
                <a:sym typeface="Century Gothic"/>
              </a:rPr>
              <a:t>→ Pb</a:t>
            </a:r>
            <a:endParaRPr lang="en-GB" sz="2400" dirty="0">
              <a:solidFill>
                <a:schemeClr val="dk1"/>
              </a:solidFill>
              <a:latin typeface="Century Gothic"/>
              <a:ea typeface="Century Gothic"/>
              <a:cs typeface="Century Gothic"/>
              <a:sym typeface="Century Gothic"/>
            </a:endParaRPr>
          </a:p>
          <a:p>
            <a:pPr lvl="0">
              <a:buClr>
                <a:schemeClr val="dk1"/>
              </a:buClr>
              <a:buSzPts val="2400"/>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mj-lt"/>
              <a:buAutoNum type="arabicPeriod"/>
            </a:pPr>
            <a:r>
              <a:rPr lang="en-GB" sz="2400" b="0" i="0" u="none" strike="noStrike" cap="none" dirty="0">
                <a:latin typeface="Century Gothic"/>
                <a:ea typeface="Century Gothic"/>
                <a:cs typeface="Century Gothic"/>
                <a:sym typeface="Century Gothic"/>
              </a:rPr>
              <a:t>Molten magnesium chloride is electrolysed. State what is produced at the anode and cathode.</a:t>
            </a:r>
            <a:endParaRPr lang="en-GB" sz="1400" b="0" i="0" u="none" strike="noStrike" cap="none" dirty="0">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2400"/>
              <a:buFont typeface="+mj-lt"/>
              <a:buAutoNum type="arabicPeriod"/>
            </a:pPr>
            <a:r>
              <a:rPr lang="en-GB" sz="2400" b="0" i="0" u="none" strike="noStrike" cap="none" dirty="0">
                <a:latin typeface="Century Gothic"/>
                <a:ea typeface="Century Gothic"/>
                <a:cs typeface="Century Gothic"/>
                <a:sym typeface="Century Gothic"/>
              </a:rPr>
              <a:t>Explain how magnesium is formed at the negative electrode (cathode).</a:t>
            </a:r>
            <a:endParaRPr lang="en-GB" sz="1600" dirty="0"/>
          </a:p>
        </p:txBody>
      </p:sp>
      <p:pic>
        <p:nvPicPr>
          <p:cNvPr id="2" name="Picture 1" descr="A picture containing clipart&#10;&#10;Description automatically generated">
            <a:extLst>
              <a:ext uri="{FF2B5EF4-FFF2-40B4-BE49-F238E27FC236}">
                <a16:creationId xmlns:a16="http://schemas.microsoft.com/office/drawing/2014/main" id="{329A4C45-FA11-4094-72CF-08775095DEE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CEBCBE5-02E6-AFE5-0F6E-FD4F0E6996D9}"/>
              </a:ext>
            </a:extLst>
          </p:cNvPr>
          <p:cNvPicPr>
            <a:picLocks noChangeAspect="1"/>
          </p:cNvPicPr>
          <p:nvPr/>
        </p:nvPicPr>
        <p:blipFill rotWithShape="1">
          <a:blip r:embed="rId3"/>
          <a:srcRect l="7083" t="88630" r="11615" b="1967"/>
          <a:stretch/>
        </p:blipFill>
        <p:spPr>
          <a:xfrm>
            <a:off x="539998" y="817936"/>
            <a:ext cx="8571917" cy="598091"/>
          </a:xfrm>
          <a:prstGeom prst="rect">
            <a:avLst/>
          </a:prstGeom>
        </p:spPr>
      </p:pic>
      <p:sp>
        <p:nvSpPr>
          <p:cNvPr id="4" name="Rectangle 3">
            <a:extLst>
              <a:ext uri="{FF2B5EF4-FFF2-40B4-BE49-F238E27FC236}">
                <a16:creationId xmlns:a16="http://schemas.microsoft.com/office/drawing/2014/main" id="{8B8E7E91-FA48-C02B-ED27-AD8A71F9AE86}"/>
              </a:ext>
            </a:extLst>
          </p:cNvPr>
          <p:cNvSpPr/>
          <p:nvPr/>
        </p:nvSpPr>
        <p:spPr>
          <a:xfrm>
            <a:off x="539998" y="1416027"/>
            <a:ext cx="8571917" cy="37946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grpSp>
        <p:nvGrpSpPr>
          <p:cNvPr id="30" name="Group 29">
            <a:extLst>
              <a:ext uri="{FF2B5EF4-FFF2-40B4-BE49-F238E27FC236}">
                <a16:creationId xmlns:a16="http://schemas.microsoft.com/office/drawing/2014/main" id="{DDED8D9A-B28A-9AEA-2925-04C8665E119D}"/>
              </a:ext>
            </a:extLst>
          </p:cNvPr>
          <p:cNvGrpSpPr/>
          <p:nvPr/>
        </p:nvGrpSpPr>
        <p:grpSpPr>
          <a:xfrm>
            <a:off x="2385463" y="2030753"/>
            <a:ext cx="4255539" cy="2520223"/>
            <a:chOff x="2385463" y="2030753"/>
            <a:chExt cx="4255539" cy="2520223"/>
          </a:xfrm>
        </p:grpSpPr>
        <p:sp>
          <p:nvSpPr>
            <p:cNvPr id="3" name="Oval 2">
              <a:extLst>
                <a:ext uri="{FF2B5EF4-FFF2-40B4-BE49-F238E27FC236}">
                  <a16:creationId xmlns:a16="http://schemas.microsoft.com/office/drawing/2014/main" id="{A47A1B1E-2F5F-F705-F327-F27D2E208841}"/>
                </a:ext>
              </a:extLst>
            </p:cNvPr>
            <p:cNvSpPr/>
            <p:nvPr/>
          </p:nvSpPr>
          <p:spPr>
            <a:xfrm>
              <a:off x="3119687" y="2809875"/>
              <a:ext cx="976063" cy="9760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tx1"/>
                  </a:solidFill>
                  <a:latin typeface="Century Gothic" panose="020B0502020202020204" pitchFamily="34" charset="0"/>
                </a:rPr>
                <a:t>F</a:t>
              </a:r>
            </a:p>
          </p:txBody>
        </p:sp>
        <p:sp>
          <p:nvSpPr>
            <p:cNvPr id="6" name="Oval 5">
              <a:extLst>
                <a:ext uri="{FF2B5EF4-FFF2-40B4-BE49-F238E27FC236}">
                  <a16:creationId xmlns:a16="http://schemas.microsoft.com/office/drawing/2014/main" id="{5B36FC11-63B3-AD42-05D4-796C849D7834}"/>
                </a:ext>
              </a:extLst>
            </p:cNvPr>
            <p:cNvSpPr/>
            <p:nvPr/>
          </p:nvSpPr>
          <p:spPr>
            <a:xfrm>
              <a:off x="4995254" y="2809875"/>
              <a:ext cx="976063" cy="976063"/>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tx1"/>
                  </a:solidFill>
                  <a:latin typeface="Century Gothic" panose="020B0502020202020204" pitchFamily="34" charset="0"/>
                </a:rPr>
                <a:t>F</a:t>
              </a:r>
            </a:p>
          </p:txBody>
        </p:sp>
        <p:sp>
          <p:nvSpPr>
            <p:cNvPr id="7" name="Oval 6">
              <a:extLst>
                <a:ext uri="{FF2B5EF4-FFF2-40B4-BE49-F238E27FC236}">
                  <a16:creationId xmlns:a16="http://schemas.microsoft.com/office/drawing/2014/main" id="{15F9AB04-AA3A-F26A-32E0-77ECFBDD94D7}"/>
                </a:ext>
              </a:extLst>
            </p:cNvPr>
            <p:cNvSpPr/>
            <p:nvPr/>
          </p:nvSpPr>
          <p:spPr>
            <a:xfrm>
              <a:off x="4478827" y="2724150"/>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A751F8FB-0D18-234B-C802-3F5E8C13A030}"/>
                </a:ext>
              </a:extLst>
            </p:cNvPr>
            <p:cNvSpPr/>
            <p:nvPr/>
          </p:nvSpPr>
          <p:spPr>
            <a:xfrm>
              <a:off x="4419600" y="2224886"/>
              <a:ext cx="2142267" cy="21422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latin typeface="Century Gothic" panose="020B0502020202020204" pitchFamily="34" charset="0"/>
              </a:endParaRPr>
            </a:p>
          </p:txBody>
        </p:sp>
        <p:sp>
          <p:nvSpPr>
            <p:cNvPr id="10" name="Oval 9">
              <a:extLst>
                <a:ext uri="{FF2B5EF4-FFF2-40B4-BE49-F238E27FC236}">
                  <a16:creationId xmlns:a16="http://schemas.microsoft.com/office/drawing/2014/main" id="{5AAD159A-81AC-E965-D96C-2FB008ECD560}"/>
                </a:ext>
              </a:extLst>
            </p:cNvPr>
            <p:cNvSpPr/>
            <p:nvPr/>
          </p:nvSpPr>
          <p:spPr>
            <a:xfrm>
              <a:off x="2565160" y="2224885"/>
              <a:ext cx="2142267" cy="2142267"/>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solidFill>
                  <a:schemeClr val="tx1"/>
                </a:solidFill>
                <a:latin typeface="Century Gothic" panose="020B0502020202020204" pitchFamily="34" charset="0"/>
              </a:endParaRPr>
            </a:p>
          </p:txBody>
        </p:sp>
        <p:sp>
          <p:nvSpPr>
            <p:cNvPr id="13" name="Oval 12">
              <a:extLst>
                <a:ext uri="{FF2B5EF4-FFF2-40B4-BE49-F238E27FC236}">
                  <a16:creationId xmlns:a16="http://schemas.microsoft.com/office/drawing/2014/main" id="{1B6AE664-B6E6-03B4-88F2-3F9E31168E7D}"/>
                </a:ext>
              </a:extLst>
            </p:cNvPr>
            <p:cNvSpPr/>
            <p:nvPr/>
          </p:nvSpPr>
          <p:spPr>
            <a:xfrm>
              <a:off x="5202907" y="2151236"/>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7A26A8E0-61EE-F685-186D-5DA0159BF042}"/>
                </a:ext>
              </a:extLst>
            </p:cNvPr>
            <p:cNvSpPr/>
            <p:nvPr/>
          </p:nvSpPr>
          <p:spPr>
            <a:xfrm>
              <a:off x="5237893" y="4263883"/>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BE23DBDE-8BF8-DCF8-BBB4-C544BE06BC05}"/>
                </a:ext>
              </a:extLst>
            </p:cNvPr>
            <p:cNvSpPr/>
            <p:nvPr/>
          </p:nvSpPr>
          <p:spPr>
            <a:xfrm>
              <a:off x="5574563" y="4263883"/>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5EB3B5EA-7643-5580-65AD-E16EA787826A}"/>
                </a:ext>
              </a:extLst>
            </p:cNvPr>
            <p:cNvSpPr/>
            <p:nvPr/>
          </p:nvSpPr>
          <p:spPr>
            <a:xfrm>
              <a:off x="5527795" y="2156706"/>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1A09B2D5-E127-DFA8-E8FE-4546FF83C59C}"/>
                </a:ext>
              </a:extLst>
            </p:cNvPr>
            <p:cNvSpPr/>
            <p:nvPr/>
          </p:nvSpPr>
          <p:spPr>
            <a:xfrm>
              <a:off x="6448425" y="3057525"/>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E5630D2-63C8-0601-29DB-FFC1F763D5A6}"/>
                </a:ext>
              </a:extLst>
            </p:cNvPr>
            <p:cNvSpPr/>
            <p:nvPr/>
          </p:nvSpPr>
          <p:spPr>
            <a:xfrm>
              <a:off x="6469552" y="3312150"/>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A19CC522-8CD6-7561-F3B1-40013672C6AA}"/>
                </a:ext>
              </a:extLst>
            </p:cNvPr>
            <p:cNvSpPr txBox="1"/>
            <p:nvPr/>
          </p:nvSpPr>
          <p:spPr>
            <a:xfrm>
              <a:off x="4397067" y="3585883"/>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0" name="TextBox 19">
              <a:extLst>
                <a:ext uri="{FF2B5EF4-FFF2-40B4-BE49-F238E27FC236}">
                  <a16:creationId xmlns:a16="http://schemas.microsoft.com/office/drawing/2014/main" id="{F72A44BA-BAAB-DC3D-9043-FFAB19B452AC}"/>
                </a:ext>
              </a:extLst>
            </p:cNvPr>
            <p:cNvSpPr txBox="1"/>
            <p:nvPr/>
          </p:nvSpPr>
          <p:spPr>
            <a:xfrm>
              <a:off x="3585843" y="2030753"/>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1" name="TextBox 20">
              <a:extLst>
                <a:ext uri="{FF2B5EF4-FFF2-40B4-BE49-F238E27FC236}">
                  <a16:creationId xmlns:a16="http://schemas.microsoft.com/office/drawing/2014/main" id="{6A9C0180-BD22-AFFF-9DD1-4A48D950B339}"/>
                </a:ext>
              </a:extLst>
            </p:cNvPr>
            <p:cNvSpPr txBox="1"/>
            <p:nvPr/>
          </p:nvSpPr>
          <p:spPr>
            <a:xfrm>
              <a:off x="3353661" y="2044398"/>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2" name="TextBox 21">
              <a:extLst>
                <a:ext uri="{FF2B5EF4-FFF2-40B4-BE49-F238E27FC236}">
                  <a16:creationId xmlns:a16="http://schemas.microsoft.com/office/drawing/2014/main" id="{61EEA90C-A199-11C8-9145-945D97B32146}"/>
                </a:ext>
              </a:extLst>
            </p:cNvPr>
            <p:cNvSpPr txBox="1"/>
            <p:nvPr/>
          </p:nvSpPr>
          <p:spPr>
            <a:xfrm>
              <a:off x="2385463" y="2943195"/>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3" name="TextBox 22">
              <a:extLst>
                <a:ext uri="{FF2B5EF4-FFF2-40B4-BE49-F238E27FC236}">
                  <a16:creationId xmlns:a16="http://schemas.microsoft.com/office/drawing/2014/main" id="{BB925104-0D86-E745-DB48-F1F25C6BD41F}"/>
                </a:ext>
              </a:extLst>
            </p:cNvPr>
            <p:cNvSpPr txBox="1"/>
            <p:nvPr/>
          </p:nvSpPr>
          <p:spPr>
            <a:xfrm>
              <a:off x="2385463" y="3228975"/>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4" name="TextBox 23">
              <a:extLst>
                <a:ext uri="{FF2B5EF4-FFF2-40B4-BE49-F238E27FC236}">
                  <a16:creationId xmlns:a16="http://schemas.microsoft.com/office/drawing/2014/main" id="{8394DB55-E8AB-1428-C2BE-E55422B1AF9C}"/>
                </a:ext>
              </a:extLst>
            </p:cNvPr>
            <p:cNvSpPr txBox="1"/>
            <p:nvPr/>
          </p:nvSpPr>
          <p:spPr>
            <a:xfrm>
              <a:off x="3594532" y="4149506"/>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5" name="TextBox 24">
              <a:extLst>
                <a:ext uri="{FF2B5EF4-FFF2-40B4-BE49-F238E27FC236}">
                  <a16:creationId xmlns:a16="http://schemas.microsoft.com/office/drawing/2014/main" id="{C0810A70-D7FC-6006-16AF-A20B79EBEEAF}"/>
                </a:ext>
              </a:extLst>
            </p:cNvPr>
            <p:cNvSpPr txBox="1"/>
            <p:nvPr/>
          </p:nvSpPr>
          <p:spPr>
            <a:xfrm>
              <a:off x="3353661" y="4150866"/>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6" name="Oval 25">
              <a:extLst>
                <a:ext uri="{FF2B5EF4-FFF2-40B4-BE49-F238E27FC236}">
                  <a16:creationId xmlns:a16="http://schemas.microsoft.com/office/drawing/2014/main" id="{46A38EB8-79D4-E50E-596C-1EFE14B83593}"/>
                </a:ext>
              </a:extLst>
            </p:cNvPr>
            <p:cNvSpPr/>
            <p:nvPr/>
          </p:nvSpPr>
          <p:spPr>
            <a:xfrm>
              <a:off x="5397560" y="2720376"/>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07419F97-1BF6-F152-9939-4762287FE1D1}"/>
                </a:ext>
              </a:extLst>
            </p:cNvPr>
            <p:cNvSpPr/>
            <p:nvPr/>
          </p:nvSpPr>
          <p:spPr>
            <a:xfrm>
              <a:off x="5397560" y="3682668"/>
              <a:ext cx="171450" cy="17145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4B1CEAAD-7353-7F76-0805-C42739D80C3B}"/>
                </a:ext>
              </a:extLst>
            </p:cNvPr>
            <p:cNvSpPr txBox="1"/>
            <p:nvPr/>
          </p:nvSpPr>
          <p:spPr>
            <a:xfrm>
              <a:off x="3426743" y="3578764"/>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sp>
          <p:nvSpPr>
            <p:cNvPr id="29" name="TextBox 28">
              <a:extLst>
                <a:ext uri="{FF2B5EF4-FFF2-40B4-BE49-F238E27FC236}">
                  <a16:creationId xmlns:a16="http://schemas.microsoft.com/office/drawing/2014/main" id="{2412DAD2-D729-01D9-D268-428C90EE964F}"/>
                </a:ext>
              </a:extLst>
            </p:cNvPr>
            <p:cNvSpPr txBox="1"/>
            <p:nvPr/>
          </p:nvSpPr>
          <p:spPr>
            <a:xfrm>
              <a:off x="3456596" y="2615743"/>
              <a:ext cx="359394" cy="400110"/>
            </a:xfrm>
            <a:prstGeom prst="rect">
              <a:avLst/>
            </a:prstGeom>
            <a:noFill/>
          </p:spPr>
          <p:txBody>
            <a:bodyPr wrap="none" rtlCol="0">
              <a:spAutoFit/>
            </a:bodyPr>
            <a:lstStyle/>
            <a:p>
              <a:r>
                <a:rPr lang="en-GB" sz="2000" b="1">
                  <a:latin typeface="Century Gothic" panose="020B0502020202020204" pitchFamily="34" charset="0"/>
                </a:rPr>
                <a:t>X</a:t>
              </a:r>
            </a:p>
          </p:txBody>
        </p:sp>
      </p:grpSp>
    </p:spTree>
    <p:extLst>
      <p:ext uri="{BB962C8B-B14F-4D97-AF65-F5344CB8AC3E}">
        <p14:creationId xmlns:p14="http://schemas.microsoft.com/office/powerpoint/2010/main" val="233349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184992" cy="370823"/>
          </a:xfrm>
        </p:spPr>
        <p:txBody>
          <a:bodyPr>
            <a:noAutofit/>
          </a:bodyPr>
          <a:lstStyle/>
          <a:p>
            <a:pPr>
              <a:lnSpc>
                <a:spcPct val="100000"/>
              </a:lnSpc>
            </a:pPr>
            <a:r>
              <a:rPr lang="en-GB">
                <a:latin typeface="Century Gothic" panose="020B0502020202020204" pitchFamily="34" charset="0"/>
              </a:rPr>
              <a:t>Compare: </a:t>
            </a:r>
            <a:r>
              <a:rPr lang="en-GB" i="1">
                <a:latin typeface="Century Gothic" panose="020B0502020202020204" pitchFamily="34" charset="0"/>
              </a:rPr>
              <a:t>to outline the similarities and/or differences between things</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175024"/>
            <a:ext cx="6421722" cy="2308324"/>
          </a:xfrm>
          <a:prstGeom prst="rect">
            <a:avLst/>
          </a:prstGeom>
          <a:noFill/>
          <a:ln>
            <a:noFill/>
          </a:ln>
        </p:spPr>
        <p:txBody>
          <a:bodyPr wrap="square" rtlCol="0">
            <a:spAutoFit/>
          </a:bodyPr>
          <a:lstStyle/>
          <a:p>
            <a:r>
              <a:rPr lang="en-US" sz="2400">
                <a:latin typeface="Century Gothic" panose="020B0502020202020204" pitchFamily="34" charset="0"/>
              </a:rPr>
              <a:t>A scientist carries out the electrolysis of two substances; </a:t>
            </a:r>
          </a:p>
          <a:p>
            <a:pPr marL="457200" indent="-457200">
              <a:buAutoNum type="alphaLcParenBoth"/>
            </a:pPr>
            <a:r>
              <a:rPr lang="en-US" sz="2400">
                <a:latin typeface="Century Gothic" panose="020B0502020202020204" pitchFamily="34" charset="0"/>
              </a:rPr>
              <a:t>molten sodium chloride and </a:t>
            </a:r>
          </a:p>
          <a:p>
            <a:pPr marL="457200" indent="-457200">
              <a:buAutoNum type="alphaLcParenBoth"/>
            </a:pPr>
            <a:r>
              <a:rPr lang="en-US" sz="2400">
                <a:latin typeface="Century Gothic" panose="020B0502020202020204" pitchFamily="34" charset="0"/>
              </a:rPr>
              <a:t>sodium chloride solution. </a:t>
            </a:r>
          </a:p>
          <a:p>
            <a:r>
              <a:rPr lang="en-US" sz="2400" b="1">
                <a:solidFill>
                  <a:srgbClr val="009193"/>
                </a:solidFill>
                <a:latin typeface="Century Gothic" panose="020B0502020202020204" pitchFamily="34" charset="0"/>
              </a:rPr>
              <a:t>Compare</a:t>
            </a:r>
            <a:r>
              <a:rPr lang="en-US" sz="2400">
                <a:latin typeface="Century Gothic" panose="020B0502020202020204" pitchFamily="34" charset="0"/>
              </a:rPr>
              <a:t> the ions discharged in these reactions.</a:t>
            </a:r>
          </a:p>
        </p:txBody>
      </p:sp>
      <p:sp>
        <p:nvSpPr>
          <p:cNvPr id="7" name="TextBox 6">
            <a:extLst>
              <a:ext uri="{FF2B5EF4-FFF2-40B4-BE49-F238E27FC236}">
                <a16:creationId xmlns:a16="http://schemas.microsoft.com/office/drawing/2014/main" id="{B7A3DBB4-E61A-41DB-AB0D-ECE0B2A2E82B}"/>
              </a:ext>
            </a:extLst>
          </p:cNvPr>
          <p:cNvSpPr txBox="1"/>
          <p:nvPr/>
        </p:nvSpPr>
        <p:spPr>
          <a:xfrm>
            <a:off x="195160" y="3968388"/>
            <a:ext cx="6445483"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b="1" dirty="0">
                <a:solidFill>
                  <a:schemeClr val="accent1"/>
                </a:solidFill>
                <a:latin typeface="Century Gothic" panose="020B0502020202020204" pitchFamily="34" charset="0"/>
              </a:rPr>
              <a:t> </a:t>
            </a:r>
            <a:r>
              <a:rPr lang="en-US" dirty="0">
                <a:solidFill>
                  <a:schemeClr val="accent1"/>
                </a:solidFill>
                <a:latin typeface="Century Gothic" panose="020B0502020202020204" pitchFamily="34" charset="0"/>
              </a:rPr>
              <a:t>substances contain Na</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and Cl</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a:t>
            </a: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whereas </a:t>
            </a:r>
            <a:r>
              <a:rPr lang="en-US" dirty="0">
                <a:solidFill>
                  <a:schemeClr val="accent1"/>
                </a:solidFill>
                <a:latin typeface="Century Gothic" panose="020B0502020202020204" pitchFamily="34" charset="0"/>
              </a:rPr>
              <a:t>only sodium chloride solution contains H</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and OH</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 from the water.</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electrolysis of molten sodium chloride causes Na</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 to be discharged at the cathode,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the electrolysis of sodium chloride solution causes H</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 to be discharged at the cathode.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electrolysis of </a:t>
            </a:r>
            <a:r>
              <a:rPr lang="en-US" u="sng" dirty="0">
                <a:solidFill>
                  <a:schemeClr val="accent1"/>
                </a:solidFill>
                <a:latin typeface="Century Gothic" panose="020B0502020202020204" pitchFamily="34" charset="0"/>
              </a:rPr>
              <a:t>both</a:t>
            </a:r>
            <a:r>
              <a:rPr lang="en-US" dirty="0">
                <a:solidFill>
                  <a:schemeClr val="accent1"/>
                </a:solidFill>
                <a:latin typeface="Century Gothic" panose="020B0502020202020204" pitchFamily="34" charset="0"/>
              </a:rPr>
              <a:t> substances will result in Cl</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 being discharged at the anode.</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3553935"/>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Tree>
    <p:extLst>
      <p:ext uri="{BB962C8B-B14F-4D97-AF65-F5344CB8AC3E}">
        <p14:creationId xmlns:p14="http://schemas.microsoft.com/office/powerpoint/2010/main" val="4052591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73739" y="1022582"/>
            <a:ext cx="10950385" cy="2308324"/>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A student carried out electrolysis of potassium chloride solution. What was produced at the negative electrode (cathode)?</a:t>
            </a:r>
          </a:p>
          <a:p>
            <a:pPr marL="342900" indent="-342900">
              <a:buFont typeface="Wingdings" pitchFamily="2" charset="2"/>
              <a:buChar char="q"/>
            </a:pPr>
            <a:r>
              <a:rPr lang="en-GB" sz="2400" dirty="0">
                <a:latin typeface="Century Gothic" panose="020B0502020202020204" pitchFamily="34" charset="0"/>
              </a:rPr>
              <a:t>A. Potassium</a:t>
            </a:r>
          </a:p>
          <a:p>
            <a:pPr marL="342900" indent="-342900">
              <a:buFont typeface="Wingdings" pitchFamily="2" charset="2"/>
              <a:buChar char="q"/>
            </a:pPr>
            <a:r>
              <a:rPr lang="en-GB" sz="2400" dirty="0">
                <a:latin typeface="Century Gothic" panose="020B0502020202020204" pitchFamily="34" charset="0"/>
              </a:rPr>
              <a:t>B. Chlorine gas</a:t>
            </a:r>
          </a:p>
          <a:p>
            <a:pPr marL="342900" indent="-342900">
              <a:buFont typeface="Wingdings" pitchFamily="2" charset="2"/>
              <a:buChar char="q"/>
            </a:pPr>
            <a:r>
              <a:rPr lang="en-GB" sz="2400" dirty="0">
                <a:latin typeface="Century Gothic" panose="020B0502020202020204" pitchFamily="34" charset="0"/>
              </a:rPr>
              <a:t>C. Hydrogen gas</a:t>
            </a:r>
          </a:p>
          <a:p>
            <a:pPr marL="342900" indent="-342900">
              <a:buFont typeface="Wingdings" pitchFamily="2" charset="2"/>
              <a:buChar char="q"/>
            </a:pPr>
            <a:r>
              <a:rPr lang="en-GB" sz="2400" dirty="0">
                <a:latin typeface="Century Gothic" panose="020B0502020202020204" pitchFamily="34" charset="0"/>
              </a:rPr>
              <a:t>D. Oxygen gas</a:t>
            </a:r>
          </a:p>
        </p:txBody>
      </p:sp>
      <p:sp>
        <p:nvSpPr>
          <p:cNvPr id="4" name="TextBox 3">
            <a:extLst>
              <a:ext uri="{FF2B5EF4-FFF2-40B4-BE49-F238E27FC236}">
                <a16:creationId xmlns:a16="http://schemas.microsoft.com/office/drawing/2014/main" id="{49D9FD6F-2370-714D-B4BC-9DA02B16D063}"/>
              </a:ext>
            </a:extLst>
          </p:cNvPr>
          <p:cNvSpPr txBox="1"/>
          <p:nvPr/>
        </p:nvSpPr>
        <p:spPr>
          <a:xfrm>
            <a:off x="473739" y="3455504"/>
            <a:ext cx="10950385" cy="2554545"/>
          </a:xfrm>
          <a:prstGeom prst="rect">
            <a:avLst/>
          </a:prstGeom>
          <a:noFill/>
        </p:spPr>
        <p:txBody>
          <a:bodyPr wrap="square" rtlCol="0">
            <a:spAutoFit/>
          </a:bodyPr>
          <a:lstStyle/>
          <a:p>
            <a:r>
              <a:rPr lang="en-GB" sz="2400" dirty="0">
                <a:latin typeface="Century Gothic" panose="020B0502020202020204" pitchFamily="34" charset="0"/>
              </a:rPr>
              <a:t>2. In the electrolysis of copper chloride solution, which ions are in the electrolyte?</a:t>
            </a:r>
          </a:p>
          <a:p>
            <a:pPr marL="342900" indent="-342900">
              <a:buFont typeface="Wingdings" pitchFamily="2" charset="2"/>
              <a:buChar char="q"/>
            </a:pPr>
            <a:r>
              <a:rPr lang="en-GB" sz="2400" dirty="0">
                <a:latin typeface="Century Gothic" panose="020B0502020202020204" pitchFamily="34" charset="0"/>
              </a:rPr>
              <a:t>A. Cu</a:t>
            </a:r>
            <a:r>
              <a:rPr lang="en-GB" sz="2400" baseline="30000" dirty="0">
                <a:latin typeface="Century Gothic" panose="020B0502020202020204" pitchFamily="34" charset="0"/>
              </a:rPr>
              <a:t>2+</a:t>
            </a:r>
            <a:r>
              <a:rPr lang="en-GB" sz="2400" dirty="0">
                <a:latin typeface="Century Gothic" panose="020B0502020202020204" pitchFamily="34" charset="0"/>
              </a:rPr>
              <a:t>, Cl</a:t>
            </a:r>
            <a:r>
              <a:rPr lang="en-GB" sz="2400" baseline="30000" dirty="0">
                <a:latin typeface="Century Gothic" panose="020B0502020202020204" pitchFamily="34" charset="0"/>
              </a:rPr>
              <a:t>-</a:t>
            </a:r>
            <a:r>
              <a:rPr lang="en-GB" sz="2400" dirty="0">
                <a:latin typeface="Century Gothic" panose="020B0502020202020204" pitchFamily="34" charset="0"/>
              </a:rPr>
              <a:t>, H</a:t>
            </a:r>
            <a:r>
              <a:rPr lang="en-GB" sz="2400" baseline="30000" dirty="0">
                <a:latin typeface="Century Gothic" panose="020B0502020202020204" pitchFamily="34" charset="0"/>
              </a:rPr>
              <a:t>+</a:t>
            </a:r>
            <a:r>
              <a:rPr lang="en-GB" sz="2400" dirty="0">
                <a:latin typeface="Century Gothic" panose="020B0502020202020204" pitchFamily="34" charset="0"/>
              </a:rPr>
              <a:t>, O</a:t>
            </a:r>
            <a:r>
              <a:rPr lang="en-GB" sz="2400" baseline="30000" dirty="0">
                <a:latin typeface="Century Gothic" panose="020B0502020202020204" pitchFamily="34" charset="0"/>
              </a:rPr>
              <a:t>2-</a:t>
            </a:r>
          </a:p>
          <a:p>
            <a:pPr marL="342900" indent="-342900">
              <a:buFont typeface="Wingdings" pitchFamily="2" charset="2"/>
              <a:buChar char="q"/>
            </a:pPr>
            <a:r>
              <a:rPr lang="en-GB" sz="2400" dirty="0">
                <a:latin typeface="Century Gothic" panose="020B0502020202020204" pitchFamily="34" charset="0"/>
              </a:rPr>
              <a:t>B. Cu</a:t>
            </a:r>
            <a:r>
              <a:rPr lang="en-GB" sz="2400" baseline="30000" dirty="0">
                <a:latin typeface="Century Gothic" panose="020B0502020202020204" pitchFamily="34" charset="0"/>
              </a:rPr>
              <a:t>2+</a:t>
            </a:r>
            <a:r>
              <a:rPr lang="en-GB" sz="2400" dirty="0">
                <a:latin typeface="Century Gothic" panose="020B0502020202020204" pitchFamily="34" charset="0"/>
              </a:rPr>
              <a:t>, Cl</a:t>
            </a:r>
            <a:r>
              <a:rPr lang="en-GB" sz="2400" baseline="30000" dirty="0">
                <a:latin typeface="Century Gothic" panose="020B0502020202020204" pitchFamily="34" charset="0"/>
              </a:rPr>
              <a:t>-</a:t>
            </a:r>
            <a:r>
              <a:rPr lang="en-GB" sz="2400" dirty="0">
                <a:latin typeface="Century Gothic" panose="020B0502020202020204" pitchFamily="34" charset="0"/>
              </a:rPr>
              <a:t>, H</a:t>
            </a:r>
            <a:r>
              <a:rPr lang="en-GB" sz="2400" baseline="30000" dirty="0">
                <a:latin typeface="Century Gothic" panose="020B0502020202020204" pitchFamily="34" charset="0"/>
              </a:rPr>
              <a:t>+</a:t>
            </a:r>
            <a:r>
              <a:rPr lang="en-GB" sz="2400" dirty="0">
                <a:latin typeface="Century Gothic" panose="020B0502020202020204" pitchFamily="34" charset="0"/>
              </a:rPr>
              <a:t>, OH</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C. CuCl</a:t>
            </a:r>
            <a:r>
              <a:rPr lang="en-GB" sz="2400" baseline="-25000" dirty="0">
                <a:latin typeface="Century Gothic" panose="020B0502020202020204" pitchFamily="34" charset="0"/>
              </a:rPr>
              <a:t>2</a:t>
            </a:r>
            <a:r>
              <a:rPr lang="en-GB" sz="2400" dirty="0">
                <a:latin typeface="Century Gothic" panose="020B0502020202020204" pitchFamily="34" charset="0"/>
              </a:rPr>
              <a:t>, H</a:t>
            </a:r>
            <a:r>
              <a:rPr lang="en-GB" sz="2400" baseline="-25000" dirty="0">
                <a:latin typeface="Century Gothic" panose="020B0502020202020204" pitchFamily="34" charset="0"/>
              </a:rPr>
              <a:t>2</a:t>
            </a:r>
            <a:r>
              <a:rPr lang="en-GB" sz="2400" dirty="0">
                <a:latin typeface="Century Gothic" panose="020B0502020202020204" pitchFamily="34" charset="0"/>
              </a:rPr>
              <a:t>O</a:t>
            </a:r>
          </a:p>
          <a:p>
            <a:pPr marL="342900" indent="-342900">
              <a:buFont typeface="Wingdings" pitchFamily="2" charset="2"/>
              <a:buChar char="q"/>
            </a:pPr>
            <a:r>
              <a:rPr lang="en-GB" sz="2400" dirty="0">
                <a:latin typeface="Century Gothic" panose="020B0502020202020204" pitchFamily="34" charset="0"/>
              </a:rPr>
              <a:t>D. OH</a:t>
            </a:r>
            <a:r>
              <a:rPr lang="en-GB" sz="2400" baseline="30000" dirty="0">
                <a:latin typeface="Century Gothic" panose="020B0502020202020204" pitchFamily="34" charset="0"/>
              </a:rPr>
              <a:t>-</a:t>
            </a:r>
            <a:r>
              <a:rPr lang="en-GB" sz="2400" dirty="0">
                <a:latin typeface="Century Gothic" panose="020B0502020202020204" pitchFamily="34" charset="0"/>
              </a:rPr>
              <a:t>, H</a:t>
            </a:r>
            <a:endParaRPr lang="en-GB" sz="2400" baseline="30000" dirty="0">
              <a:latin typeface="Century Gothic" panose="020B0502020202020204" pitchFamily="34" charset="0"/>
            </a:endParaRPr>
          </a:p>
          <a:p>
            <a:pPr marL="342900" indent="-342900">
              <a:buFont typeface="Wingdings" pitchFamily="2" charset="2"/>
              <a:buChar char="q"/>
            </a:pPr>
            <a:endParaRPr lang="en-GB" sz="2400" baseline="300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473739" y="2255176"/>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73739" y="4321006"/>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5" name="TextBox 4">
            <a:extLst>
              <a:ext uri="{FF2B5EF4-FFF2-40B4-BE49-F238E27FC236}">
                <a16:creationId xmlns:a16="http://schemas.microsoft.com/office/drawing/2014/main" id="{FA56AB9A-831D-8048-BB27-E49EAE012180}"/>
              </a:ext>
            </a:extLst>
          </p:cNvPr>
          <p:cNvSpPr txBox="1"/>
          <p:nvPr/>
        </p:nvSpPr>
        <p:spPr>
          <a:xfrm>
            <a:off x="540000" y="1058663"/>
            <a:ext cx="10057561" cy="1569660"/>
          </a:xfrm>
          <a:prstGeom prst="rect">
            <a:avLst/>
          </a:prstGeom>
          <a:noFill/>
        </p:spPr>
        <p:txBody>
          <a:bodyPr wrap="none" rtlCol="0">
            <a:spAutoFit/>
          </a:bodyPr>
          <a:lstStyle/>
          <a:p>
            <a:r>
              <a:rPr lang="en-GB" sz="2400">
                <a:latin typeface="Century Gothic" panose="020B0502020202020204" pitchFamily="34" charset="0"/>
              </a:rPr>
              <a:t>3. Does water react during the electrolysis of an aqueous solution?</a:t>
            </a:r>
          </a:p>
          <a:p>
            <a:pPr marL="342900" indent="-342900">
              <a:buFont typeface="Wingdings" pitchFamily="2" charset="2"/>
              <a:buChar char="q"/>
            </a:pPr>
            <a:r>
              <a:rPr lang="en-GB" sz="2400">
                <a:latin typeface="Century Gothic" panose="020B0502020202020204" pitchFamily="34" charset="0"/>
              </a:rPr>
              <a:t>A. Yes, always</a:t>
            </a:r>
          </a:p>
          <a:p>
            <a:pPr marL="342900" indent="-342900">
              <a:buFont typeface="Wingdings" pitchFamily="2" charset="2"/>
              <a:buChar char="q"/>
            </a:pPr>
            <a:r>
              <a:rPr lang="en-GB" sz="2400">
                <a:latin typeface="Century Gothic" panose="020B0502020202020204" pitchFamily="34" charset="0"/>
              </a:rPr>
              <a:t>B. No</a:t>
            </a:r>
          </a:p>
          <a:p>
            <a:pPr marL="342900" indent="-342900">
              <a:buFont typeface="Wingdings" pitchFamily="2" charset="2"/>
              <a:buChar char="q"/>
            </a:pPr>
            <a:r>
              <a:rPr lang="en-GB" sz="2400">
                <a:latin typeface="Century Gothic" panose="020B0502020202020204" pitchFamily="34" charset="0"/>
              </a:rPr>
              <a:t>C. Sometimes, it depends on the solution</a:t>
            </a:r>
          </a:p>
        </p:txBody>
      </p:sp>
      <p:sp>
        <p:nvSpPr>
          <p:cNvPr id="8" name="TextBox 7">
            <a:extLst>
              <a:ext uri="{FF2B5EF4-FFF2-40B4-BE49-F238E27FC236}">
                <a16:creationId xmlns:a16="http://schemas.microsoft.com/office/drawing/2014/main" id="{2D665B36-599A-0A4B-82CC-E13599829A11}"/>
              </a:ext>
            </a:extLst>
          </p:cNvPr>
          <p:cNvSpPr txBox="1"/>
          <p:nvPr/>
        </p:nvSpPr>
        <p:spPr>
          <a:xfrm>
            <a:off x="540000" y="1227029"/>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393982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92489996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30937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Electrolysis in Solutions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In the late 18</a:t>
            </a:r>
            <a:r>
              <a:rPr lang="en-GB" sz="2000" i="0" u="none" strike="noStrike" cap="none" baseline="30000" dirty="0">
                <a:solidFill>
                  <a:schemeClr val="dk1"/>
                </a:solidFill>
                <a:latin typeface="Century Gothic"/>
                <a:ea typeface="Century Gothic"/>
                <a:cs typeface="Century Gothic"/>
                <a:sym typeface="Century Gothic"/>
              </a:rPr>
              <a:t>th</a:t>
            </a:r>
            <a:r>
              <a:rPr lang="en-GB" sz="2000" i="0" u="none" strike="noStrike" cap="none" dirty="0">
                <a:solidFill>
                  <a:schemeClr val="dk1"/>
                </a:solidFill>
                <a:latin typeface="Century Gothic"/>
                <a:ea typeface="Century Gothic"/>
                <a:cs typeface="Century Gothic"/>
                <a:sym typeface="Century Gothic"/>
              </a:rPr>
              <a:t> century, scientists were fascinated by electricity. Ben Franklin conducted a famous experiment where he used a kite to draw electricity from lightning in 1752. Leyden jars, invented in 1746, could store charge and produce a spark of electricity. Doctors were treating patients with electric shocks for many different ailments. However, to really make progress, scientists would need to be able to produce a continuous flow of current. This was not available until 1800, when Alessandro Volta invented the electric pile, which led to the development of the first ever battery.  Soon afterwards, Willian Nicholson and Anthony Carlisle used the current generated by this battery to decompose water into hydrogen and water.</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did Ben Franklin do with a kite?</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did Leyden jars do?</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How did doctors use electricity in the late 18</a:t>
            </a:r>
            <a:r>
              <a:rPr lang="en-GB" sz="2000" baseline="30000" dirty="0">
                <a:solidFill>
                  <a:schemeClr val="dk1"/>
                </a:solidFill>
                <a:latin typeface="Century Gothic"/>
                <a:ea typeface="Century Gothic"/>
                <a:cs typeface="Century Gothic"/>
                <a:sym typeface="Century Gothic"/>
              </a:rPr>
              <a:t>th</a:t>
            </a:r>
            <a:r>
              <a:rPr lang="en-GB" sz="2000" dirty="0">
                <a:solidFill>
                  <a:schemeClr val="dk1"/>
                </a:solidFill>
                <a:latin typeface="Century Gothic"/>
                <a:ea typeface="Century Gothic"/>
                <a:cs typeface="Century Gothic"/>
                <a:sym typeface="Century Gothic"/>
              </a:rPr>
              <a:t> century?</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Who invented the electric pile?</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a:t>
            </a:r>
            <a:r>
              <a:rPr lang="en-GB" sz="2000" dirty="0">
                <a:solidFill>
                  <a:schemeClr val="dk1"/>
                </a:solidFill>
                <a:latin typeface="Century Gothic"/>
                <a:ea typeface="Century Gothic"/>
                <a:cs typeface="Century Gothic"/>
                <a:sym typeface="Century Gothic"/>
              </a:rPr>
              <a:t>t did William Nicholson and Anthony Carlisle use a battery for?</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1DF801BD-F1A1-0F5C-3E4D-912E946B861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t>C4.2.10</a:t>
            </a:r>
            <a:endParaRPr lang="en-US"/>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Electrolysis in Solutions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45198C2E-AD9B-6BC8-9C4F-540DEF2FC167}"/>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91781"/>
            <a:ext cx="1121360" cy="536108"/>
          </a:xfrm>
          <a:prstGeom prst="rect">
            <a:avLst/>
          </a:prstGeom>
        </p:spPr>
      </p:pic>
      <p:pic>
        <p:nvPicPr>
          <p:cNvPr id="6" name="Picture 5">
            <a:extLst>
              <a:ext uri="{FF2B5EF4-FFF2-40B4-BE49-F238E27FC236}">
                <a16:creationId xmlns:a16="http://schemas.microsoft.com/office/drawing/2014/main" id="{6424E9E8-CC85-9C26-0BE1-EE7BD6CDB5F5}"/>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FD2EEEBB-A8DD-2E0D-1FCE-75367D67D18A}"/>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2466F708-03F4-CE8B-E0D1-88698D1383CE}"/>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 PKR: The Reactivity Series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C4.2.2 </a:t>
            </a:r>
            <a:r>
              <a:rPr lang="en-US" sz="140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C4.2.3 </a:t>
            </a:r>
            <a:r>
              <a:rPr lang="en-US" sz="140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a:ln>
                <a:noFill/>
              </a:ln>
              <a:solidFill>
                <a:srgbClr val="000000"/>
              </a:solidFill>
              <a:effectLst/>
              <a:uLnTx/>
              <a:uFillTx/>
              <a:latin typeface="Century Gothic"/>
              <a:cs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r>
              <a:rPr lang="en-US" sz="140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a:solidFill>
                  <a:srgbClr val="000000"/>
                </a:solidFill>
                <a:latin typeface="Century Gothic" panose="020B0502020202020204" pitchFamily="34" charset="0"/>
                <a:cs typeface="Arial"/>
                <a:sym typeface="Arial"/>
              </a:rPr>
              <a:t>C4.2.9 Electrolysis of Molten  Ionic Compounds</a:t>
            </a:r>
          </a:p>
          <a:p>
            <a:pPr marL="285750" lvl="0" indent="-285750">
              <a:buFont typeface="Wingdings" pitchFamily="2" charset="2"/>
              <a:buChar char="Ø"/>
              <a:defRPr/>
            </a:pPr>
            <a:r>
              <a:rPr lang="en-US" sz="1400" b="1">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C4.1.12 RP</a:t>
            </a:r>
            <a:r>
              <a:rPr lang="en-US" sz="140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10843"/>
            <a:ext cx="1102199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List the ions present in the electrolytes of molten salts and salt solutions.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which ions are discharged at the anode and cathode.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Predict what will be observed at the anode and cathode.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half equations for the discharge of ions at each electrode.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anode</a:t>
            </a:r>
          </a:p>
        </p:txBody>
      </p:sp>
      <p:sp>
        <p:nvSpPr>
          <p:cNvPr id="14" name="Rectangle 13">
            <a:extLst>
              <a:ext uri="{FF2B5EF4-FFF2-40B4-BE49-F238E27FC236}">
                <a16:creationId xmlns:a16="http://schemas.microsoft.com/office/drawing/2014/main" id="{A2C825F2-5973-4048-9A5C-E0A4E794080E}"/>
              </a:ext>
            </a:extLst>
          </p:cNvPr>
          <p:cNvSpPr/>
          <p:nvPr/>
        </p:nvSpPr>
        <p:spPr>
          <a:xfrm>
            <a:off x="4903042" y="4891803"/>
            <a:ext cx="322858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hydroxide 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8304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discharged</a:t>
            </a:r>
          </a:p>
        </p:txBody>
      </p:sp>
      <p:sp>
        <p:nvSpPr>
          <p:cNvPr id="4" name="Rectangle 3">
            <a:extLst>
              <a:ext uri="{FF2B5EF4-FFF2-40B4-BE49-F238E27FC236}">
                <a16:creationId xmlns:a16="http://schemas.microsoft.com/office/drawing/2014/main" id="{F4C55D64-E85F-88A6-F048-72F938DF49E4}"/>
              </a:ext>
            </a:extLst>
          </p:cNvPr>
          <p:cNvSpPr/>
          <p:nvPr/>
        </p:nvSpPr>
        <p:spPr>
          <a:xfrm>
            <a:off x="4903042" y="575516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cathode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FD5CE984-4186-70A4-BF4D-FFC7DAB92A5E}"/>
              </a:ext>
            </a:extLst>
          </p:cNvPr>
          <p:cNvPicPr>
            <a:picLocks noChangeAspect="1"/>
          </p:cNvPicPr>
          <p:nvPr/>
        </p:nvPicPr>
        <p:blipFill>
          <a:blip r:embed="rId3"/>
          <a:stretch>
            <a:fillRect/>
          </a:stretch>
        </p:blipFill>
        <p:spPr>
          <a:xfrm>
            <a:off x="2235742" y="4211717"/>
            <a:ext cx="4458020" cy="2503166"/>
          </a:xfrm>
          <a:prstGeom prst="rect">
            <a:avLst/>
          </a:prstGeom>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30535427-33D3-3A79-662A-9074F8DD96CD}"/>
              </a:ext>
            </a:extLst>
          </p:cNvPr>
          <p:cNvPicPr>
            <a:picLocks noChangeAspect="1"/>
          </p:cNvPicPr>
          <p:nvPr/>
        </p:nvPicPr>
        <p:blipFill>
          <a:blip r:embed="rId4"/>
          <a:stretch>
            <a:fillRect/>
          </a:stretch>
        </p:blipFill>
        <p:spPr>
          <a:xfrm>
            <a:off x="6906986" y="4214334"/>
            <a:ext cx="4458020" cy="250054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F2CA7-B970-3542-8C39-54298FF94370}"/>
              </a:ext>
            </a:extLst>
          </p:cNvPr>
          <p:cNvSpPr>
            <a:spLocks noGrp="1"/>
          </p:cNvSpPr>
          <p:nvPr>
            <p:ph type="title"/>
          </p:nvPr>
        </p:nvSpPr>
        <p:spPr/>
        <p:txBody>
          <a:bodyPr/>
          <a:lstStyle/>
          <a:p>
            <a:r>
              <a:rPr lang="en-GB">
                <a:latin typeface="Century Gothic" panose="020B0502020202020204" pitchFamily="34" charset="0"/>
              </a:rPr>
              <a:t>The electrolysis of water</a:t>
            </a:r>
          </a:p>
        </p:txBody>
      </p:sp>
      <p:grpSp>
        <p:nvGrpSpPr>
          <p:cNvPr id="10" name="Group 9">
            <a:extLst>
              <a:ext uri="{FF2B5EF4-FFF2-40B4-BE49-F238E27FC236}">
                <a16:creationId xmlns:a16="http://schemas.microsoft.com/office/drawing/2014/main" id="{E19724A3-6E51-8207-C08E-39A49F24DCD7}"/>
              </a:ext>
            </a:extLst>
          </p:cNvPr>
          <p:cNvGrpSpPr/>
          <p:nvPr/>
        </p:nvGrpSpPr>
        <p:grpSpPr>
          <a:xfrm>
            <a:off x="3744687" y="0"/>
            <a:ext cx="3788226" cy="6858000"/>
            <a:chOff x="3744687" y="0"/>
            <a:chExt cx="3788226" cy="6858000"/>
          </a:xfrm>
        </p:grpSpPr>
        <p:pic>
          <p:nvPicPr>
            <p:cNvPr id="4" name="Picture 3" descr="Bar chart&#10;&#10;Description automatically generated with medium confidence">
              <a:extLst>
                <a:ext uri="{FF2B5EF4-FFF2-40B4-BE49-F238E27FC236}">
                  <a16:creationId xmlns:a16="http://schemas.microsoft.com/office/drawing/2014/main" id="{FC569F48-058C-B100-AE01-8A6CB62FF3B4}"/>
                </a:ext>
              </a:extLst>
            </p:cNvPr>
            <p:cNvPicPr>
              <a:picLocks noChangeAspect="1"/>
            </p:cNvPicPr>
            <p:nvPr/>
          </p:nvPicPr>
          <p:blipFill>
            <a:blip r:embed="rId3"/>
            <a:stretch>
              <a:fillRect/>
            </a:stretch>
          </p:blipFill>
          <p:spPr>
            <a:xfrm>
              <a:off x="4210050" y="0"/>
              <a:ext cx="2857500" cy="6858000"/>
            </a:xfrm>
            <a:prstGeom prst="rect">
              <a:avLst/>
            </a:prstGeom>
          </p:spPr>
        </p:pic>
        <p:sp>
          <p:nvSpPr>
            <p:cNvPr id="5" name="Rectangle 4">
              <a:extLst>
                <a:ext uri="{FF2B5EF4-FFF2-40B4-BE49-F238E27FC236}">
                  <a16:creationId xmlns:a16="http://schemas.microsoft.com/office/drawing/2014/main" id="{BCC49410-71E3-02BC-89F0-E500BE51B2BD}"/>
                </a:ext>
              </a:extLst>
            </p:cNvPr>
            <p:cNvSpPr/>
            <p:nvPr/>
          </p:nvSpPr>
          <p:spPr>
            <a:xfrm>
              <a:off x="5976257" y="720000"/>
              <a:ext cx="1208314" cy="341357"/>
            </a:xfrm>
            <a:prstGeom prst="rect">
              <a:avLst/>
            </a:prstGeom>
            <a:solidFill>
              <a:srgbClr val="EDF1F9"/>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38B18BBB-1E61-5199-DC32-0ED9D2B674C2}"/>
                </a:ext>
              </a:extLst>
            </p:cNvPr>
            <p:cNvSpPr/>
            <p:nvPr/>
          </p:nvSpPr>
          <p:spPr>
            <a:xfrm>
              <a:off x="6324599" y="4823915"/>
              <a:ext cx="1208314" cy="341357"/>
            </a:xfrm>
            <a:prstGeom prst="rect">
              <a:avLst/>
            </a:prstGeom>
            <a:solidFill>
              <a:srgbClr val="EDF1F9"/>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EDB9DF09-0E7D-FF44-C25F-C10B3A56CA94}"/>
                </a:ext>
              </a:extLst>
            </p:cNvPr>
            <p:cNvSpPr/>
            <p:nvPr/>
          </p:nvSpPr>
          <p:spPr>
            <a:xfrm>
              <a:off x="3744687" y="4823914"/>
              <a:ext cx="1208314" cy="341357"/>
            </a:xfrm>
            <a:prstGeom prst="rect">
              <a:avLst/>
            </a:prstGeom>
            <a:solidFill>
              <a:srgbClr val="EDF1F9"/>
            </a:solidFill>
            <a:ln>
              <a:solidFill>
                <a:srgbClr val="EDF1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03FF18B-6566-1399-6445-9A2194EC3ECE}"/>
                </a:ext>
              </a:extLst>
            </p:cNvPr>
            <p:cNvSpPr/>
            <p:nvPr/>
          </p:nvSpPr>
          <p:spPr>
            <a:xfrm>
              <a:off x="5116285" y="6253843"/>
              <a:ext cx="979715" cy="146957"/>
            </a:xfrm>
            <a:prstGeom prst="rect">
              <a:avLst/>
            </a:prstGeom>
            <a:solidFill>
              <a:srgbClr val="E6E6E6"/>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 name="TextBox 10">
            <a:extLst>
              <a:ext uri="{FF2B5EF4-FFF2-40B4-BE49-F238E27FC236}">
                <a16:creationId xmlns:a16="http://schemas.microsoft.com/office/drawing/2014/main" id="{EF3C7628-3675-7F00-C83F-CD84145A252C}"/>
              </a:ext>
            </a:extLst>
          </p:cNvPr>
          <p:cNvSpPr txBox="1"/>
          <p:nvPr/>
        </p:nvSpPr>
        <p:spPr>
          <a:xfrm>
            <a:off x="507343" y="1061357"/>
            <a:ext cx="3585686" cy="1569660"/>
          </a:xfrm>
          <a:prstGeom prst="rect">
            <a:avLst/>
          </a:prstGeom>
          <a:noFill/>
        </p:spPr>
        <p:txBody>
          <a:bodyPr wrap="square" rtlCol="0">
            <a:spAutoFit/>
          </a:bodyPr>
          <a:lstStyle/>
          <a:p>
            <a:r>
              <a:rPr lang="en-GB" sz="2400">
                <a:latin typeface="Century Gothic" panose="020B0502020202020204" pitchFamily="34" charset="0"/>
              </a:rPr>
              <a:t>This piece of apparatus is called the </a:t>
            </a:r>
            <a:r>
              <a:rPr lang="en-GB" sz="2400" b="1">
                <a:latin typeface="Century Gothic" panose="020B0502020202020204" pitchFamily="34" charset="0"/>
              </a:rPr>
              <a:t>Hoffman Voltameter</a:t>
            </a:r>
            <a:r>
              <a:rPr lang="en-GB" sz="2400">
                <a:latin typeface="Century Gothic" panose="020B0502020202020204" pitchFamily="34" charset="0"/>
              </a:rPr>
              <a:t>.</a:t>
            </a:r>
          </a:p>
          <a:p>
            <a:endParaRPr lang="en-GB" sz="2400">
              <a:latin typeface="Century Gothic" panose="020B0502020202020204" pitchFamily="34" charset="0"/>
            </a:endParaRPr>
          </a:p>
        </p:txBody>
      </p:sp>
      <p:sp>
        <p:nvSpPr>
          <p:cNvPr id="12" name="TextBox 11">
            <a:extLst>
              <a:ext uri="{FF2B5EF4-FFF2-40B4-BE49-F238E27FC236}">
                <a16:creationId xmlns:a16="http://schemas.microsoft.com/office/drawing/2014/main" id="{E3AAB90F-8BB1-AF7F-A2AB-A727FAD637E8}"/>
              </a:ext>
            </a:extLst>
          </p:cNvPr>
          <p:cNvSpPr txBox="1"/>
          <p:nvPr/>
        </p:nvSpPr>
        <p:spPr>
          <a:xfrm>
            <a:off x="7441133" y="170143"/>
            <a:ext cx="4043328"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Electrolyte</a:t>
            </a:r>
          </a:p>
          <a:p>
            <a:r>
              <a:rPr lang="en-GB" sz="2400" i="1">
                <a:solidFill>
                  <a:schemeClr val="accent1"/>
                </a:solidFill>
                <a:latin typeface="Century Gothic"/>
              </a:rPr>
              <a:t>Usually water (H</a:t>
            </a:r>
            <a:r>
              <a:rPr lang="en-GB" sz="2400" i="1" baseline="-25000">
                <a:solidFill>
                  <a:schemeClr val="accent1"/>
                </a:solidFill>
                <a:latin typeface="Century Gothic"/>
              </a:rPr>
              <a:t>2</a:t>
            </a:r>
            <a:r>
              <a:rPr lang="en-GB" sz="2400" i="1">
                <a:solidFill>
                  <a:schemeClr val="accent1"/>
                </a:solidFill>
                <a:latin typeface="Century Gothic"/>
              </a:rPr>
              <a:t>O), consisting of </a:t>
            </a:r>
            <a:r>
              <a:rPr lang="en-GB" sz="2400" b="1" i="1">
                <a:solidFill>
                  <a:schemeClr val="accent1"/>
                </a:solidFill>
                <a:latin typeface="Century Gothic"/>
              </a:rPr>
              <a:t>H</a:t>
            </a:r>
            <a:r>
              <a:rPr lang="en-GB" sz="2400" b="1" i="1" baseline="30000">
                <a:solidFill>
                  <a:schemeClr val="accent1"/>
                </a:solidFill>
                <a:latin typeface="Century Gothic"/>
              </a:rPr>
              <a:t>+</a:t>
            </a:r>
            <a:r>
              <a:rPr lang="en-GB" sz="2400" i="1">
                <a:solidFill>
                  <a:schemeClr val="accent1"/>
                </a:solidFill>
                <a:latin typeface="Century Gothic"/>
              </a:rPr>
              <a:t> and </a:t>
            </a:r>
            <a:r>
              <a:rPr lang="en-GB" sz="2400" b="1" i="1">
                <a:solidFill>
                  <a:schemeClr val="accent1"/>
                </a:solidFill>
                <a:latin typeface="Century Gothic"/>
              </a:rPr>
              <a:t>OH</a:t>
            </a:r>
            <a:r>
              <a:rPr lang="en-GB" sz="2400" b="1" i="1" baseline="30000">
                <a:solidFill>
                  <a:schemeClr val="accent1"/>
                </a:solidFill>
                <a:latin typeface="Century Gothic"/>
              </a:rPr>
              <a:t>-</a:t>
            </a:r>
            <a:r>
              <a:rPr lang="en-GB" sz="2400" i="1">
                <a:solidFill>
                  <a:schemeClr val="accent1"/>
                </a:solidFill>
                <a:latin typeface="Century Gothic"/>
              </a:rPr>
              <a:t> ions</a:t>
            </a:r>
          </a:p>
        </p:txBody>
      </p:sp>
      <p:cxnSp>
        <p:nvCxnSpPr>
          <p:cNvPr id="13" name="Straight Arrow Connector 12">
            <a:extLst>
              <a:ext uri="{FF2B5EF4-FFF2-40B4-BE49-F238E27FC236}">
                <a16:creationId xmlns:a16="http://schemas.microsoft.com/office/drawing/2014/main" id="{9796D70A-3BB9-052C-4830-4FE946723F01}"/>
              </a:ext>
            </a:extLst>
          </p:cNvPr>
          <p:cNvCxnSpPr>
            <a:cxnSpLocks/>
          </p:cNvCxnSpPr>
          <p:nvPr/>
        </p:nvCxnSpPr>
        <p:spPr>
          <a:xfrm flipH="1">
            <a:off x="5651796" y="360000"/>
            <a:ext cx="1685163" cy="42541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B14346D-4B52-26D6-374B-9227D85A2A1C}"/>
              </a:ext>
            </a:extLst>
          </p:cNvPr>
          <p:cNvSpPr txBox="1"/>
          <p:nvPr/>
        </p:nvSpPr>
        <p:spPr>
          <a:xfrm>
            <a:off x="7184571" y="5596598"/>
            <a:ext cx="4330105" cy="1200329"/>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 cell</a:t>
            </a:r>
          </a:p>
          <a:p>
            <a:r>
              <a:rPr lang="en-GB" sz="2400" i="1">
                <a:solidFill>
                  <a:schemeClr val="accent1"/>
                </a:solidFill>
                <a:latin typeface="Century Gothic"/>
              </a:rPr>
              <a:t>Generates electricity to pass through the electrolyte</a:t>
            </a:r>
          </a:p>
        </p:txBody>
      </p:sp>
      <p:cxnSp>
        <p:nvCxnSpPr>
          <p:cNvPr id="16" name="Straight Arrow Connector 15">
            <a:extLst>
              <a:ext uri="{FF2B5EF4-FFF2-40B4-BE49-F238E27FC236}">
                <a16:creationId xmlns:a16="http://schemas.microsoft.com/office/drawing/2014/main" id="{AFF570AB-044F-BDAA-9AD2-08CC78781DAE}"/>
              </a:ext>
            </a:extLst>
          </p:cNvPr>
          <p:cNvCxnSpPr>
            <a:cxnSpLocks/>
          </p:cNvCxnSpPr>
          <p:nvPr/>
        </p:nvCxnSpPr>
        <p:spPr>
          <a:xfrm flipH="1">
            <a:off x="5857556" y="5894614"/>
            <a:ext cx="1327015" cy="50618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3401FAB-4D91-CE7A-9946-6D32A6B4E4D6}"/>
              </a:ext>
            </a:extLst>
          </p:cNvPr>
          <p:cNvSpPr txBox="1"/>
          <p:nvPr/>
        </p:nvSpPr>
        <p:spPr>
          <a:xfrm>
            <a:off x="8126185" y="4684357"/>
            <a:ext cx="3163993" cy="830997"/>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Cathode</a:t>
            </a:r>
          </a:p>
          <a:p>
            <a:r>
              <a:rPr lang="en-GB" sz="2400" i="1">
                <a:solidFill>
                  <a:schemeClr val="accent1"/>
                </a:solidFill>
                <a:latin typeface="Century Gothic"/>
              </a:rPr>
              <a:t>Negatively charged</a:t>
            </a:r>
          </a:p>
        </p:txBody>
      </p:sp>
      <p:cxnSp>
        <p:nvCxnSpPr>
          <p:cNvPr id="18" name="Straight Arrow Connector 17">
            <a:extLst>
              <a:ext uri="{FF2B5EF4-FFF2-40B4-BE49-F238E27FC236}">
                <a16:creationId xmlns:a16="http://schemas.microsoft.com/office/drawing/2014/main" id="{7BE75664-DAC8-50CF-91A6-788B27269691}"/>
              </a:ext>
            </a:extLst>
          </p:cNvPr>
          <p:cNvCxnSpPr>
            <a:cxnSpLocks/>
          </p:cNvCxnSpPr>
          <p:nvPr/>
        </p:nvCxnSpPr>
        <p:spPr>
          <a:xfrm flipH="1">
            <a:off x="6096000" y="5099856"/>
            <a:ext cx="1969310"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9D44FB-1E9C-5A8D-E7A4-B5D333C9665D}"/>
              </a:ext>
            </a:extLst>
          </p:cNvPr>
          <p:cNvCxnSpPr>
            <a:cxnSpLocks/>
          </p:cNvCxnSpPr>
          <p:nvPr/>
        </p:nvCxnSpPr>
        <p:spPr>
          <a:xfrm flipV="1">
            <a:off x="3151415" y="5162829"/>
            <a:ext cx="1945225" cy="244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B1D773-7109-96C8-EAAD-7F2A7DD3A11B}"/>
              </a:ext>
            </a:extLst>
          </p:cNvPr>
          <p:cNvSpPr txBox="1"/>
          <p:nvPr/>
        </p:nvSpPr>
        <p:spPr>
          <a:xfrm>
            <a:off x="1971378" y="4905559"/>
            <a:ext cx="2438416" cy="1200329"/>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Anode</a:t>
            </a:r>
          </a:p>
          <a:p>
            <a:r>
              <a:rPr lang="en-GB" sz="2400" i="1">
                <a:solidFill>
                  <a:schemeClr val="accent1"/>
                </a:solidFill>
                <a:latin typeface="Century Gothic"/>
              </a:rPr>
              <a:t>Positively charged</a:t>
            </a:r>
          </a:p>
        </p:txBody>
      </p:sp>
      <p:cxnSp>
        <p:nvCxnSpPr>
          <p:cNvPr id="24" name="Straight Arrow Connector 23">
            <a:extLst>
              <a:ext uri="{FF2B5EF4-FFF2-40B4-BE49-F238E27FC236}">
                <a16:creationId xmlns:a16="http://schemas.microsoft.com/office/drawing/2014/main" id="{2685553C-F318-386E-D340-A9236EC33DC8}"/>
              </a:ext>
            </a:extLst>
          </p:cNvPr>
          <p:cNvCxnSpPr>
            <a:cxnSpLocks/>
          </p:cNvCxnSpPr>
          <p:nvPr/>
        </p:nvCxnSpPr>
        <p:spPr>
          <a:xfrm flipV="1">
            <a:off x="2531440" y="2390236"/>
            <a:ext cx="2419670" cy="21104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C07E0EF-1071-03D3-490F-FFAB4612F31C}"/>
              </a:ext>
            </a:extLst>
          </p:cNvPr>
          <p:cNvSpPr txBox="1"/>
          <p:nvPr/>
        </p:nvSpPr>
        <p:spPr>
          <a:xfrm>
            <a:off x="540000" y="2366406"/>
            <a:ext cx="3982880"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Oxygen gas</a:t>
            </a:r>
          </a:p>
          <a:p>
            <a:r>
              <a:rPr lang="en-GB" sz="2400" i="1">
                <a:solidFill>
                  <a:schemeClr val="accent1"/>
                </a:solidFill>
                <a:latin typeface="Century Gothic"/>
              </a:rPr>
              <a:t>Produced when OH- ions are discharged at the anode</a:t>
            </a:r>
          </a:p>
        </p:txBody>
      </p:sp>
      <p:sp>
        <p:nvSpPr>
          <p:cNvPr id="28" name="TextBox 27">
            <a:extLst>
              <a:ext uri="{FF2B5EF4-FFF2-40B4-BE49-F238E27FC236}">
                <a16:creationId xmlns:a16="http://schemas.microsoft.com/office/drawing/2014/main" id="{CC164266-4085-2CCC-405B-0D9123CFC7F2}"/>
              </a:ext>
            </a:extLst>
          </p:cNvPr>
          <p:cNvSpPr txBox="1"/>
          <p:nvPr/>
        </p:nvSpPr>
        <p:spPr>
          <a:xfrm>
            <a:off x="7097766" y="1839964"/>
            <a:ext cx="4416911" cy="1200329"/>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Hydrogen gas</a:t>
            </a:r>
          </a:p>
          <a:p>
            <a:r>
              <a:rPr lang="en-GB" sz="2400" i="1">
                <a:solidFill>
                  <a:schemeClr val="accent1"/>
                </a:solidFill>
                <a:latin typeface="Century Gothic"/>
              </a:rPr>
              <a:t>Produced when H+ ions are discharged at the cathode</a:t>
            </a:r>
          </a:p>
        </p:txBody>
      </p:sp>
      <p:cxnSp>
        <p:nvCxnSpPr>
          <p:cNvPr id="30" name="Straight Arrow Connector 29">
            <a:extLst>
              <a:ext uri="{FF2B5EF4-FFF2-40B4-BE49-F238E27FC236}">
                <a16:creationId xmlns:a16="http://schemas.microsoft.com/office/drawing/2014/main" id="{50301A1C-AAA6-648A-7A24-C2F48FA23369}"/>
              </a:ext>
            </a:extLst>
          </p:cNvPr>
          <p:cNvCxnSpPr>
            <a:cxnSpLocks/>
          </p:cNvCxnSpPr>
          <p:nvPr/>
        </p:nvCxnSpPr>
        <p:spPr>
          <a:xfrm flipH="1">
            <a:off x="6154753" y="2042600"/>
            <a:ext cx="973085" cy="34763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4DE7CE0-FA6B-5BBA-2994-232A0A5CA37D}"/>
              </a:ext>
            </a:extLst>
          </p:cNvPr>
          <p:cNvSpPr txBox="1"/>
          <p:nvPr/>
        </p:nvSpPr>
        <p:spPr>
          <a:xfrm>
            <a:off x="555825" y="3959147"/>
            <a:ext cx="3654225" cy="461665"/>
          </a:xfrm>
          <a:prstGeom prst="rect">
            <a:avLst/>
          </a:prstGeom>
          <a:solidFill>
            <a:schemeClr val="accent1">
              <a:lumMod val="40000"/>
              <a:lumOff val="60000"/>
            </a:schemeClr>
          </a:solidFill>
        </p:spPr>
        <p:txBody>
          <a:bodyPr wrap="square" rtlCol="0">
            <a:spAutoFit/>
          </a:bodyPr>
          <a:lstStyle/>
          <a:p>
            <a:r>
              <a:rPr lang="en-GB" sz="2400" i="1">
                <a:latin typeface="Century Gothic" panose="020B0502020202020204" pitchFamily="34" charset="0"/>
              </a:rPr>
              <a:t>4OH</a:t>
            </a:r>
            <a:r>
              <a:rPr lang="en-GB" sz="2400" i="1" baseline="30000">
                <a:latin typeface="Century Gothic" panose="020B0502020202020204" pitchFamily="34" charset="0"/>
              </a:rPr>
              <a:t>-</a:t>
            </a:r>
            <a:r>
              <a:rPr lang="en-GB" sz="2400" i="1">
                <a:latin typeface="Century Gothic" panose="020B0502020202020204" pitchFamily="34" charset="0"/>
              </a:rPr>
              <a:t> → </a:t>
            </a:r>
            <a:r>
              <a:rPr lang="en-GB" sz="2400" b="1" i="1">
                <a:latin typeface="Century Gothic" panose="020B0502020202020204" pitchFamily="34" charset="0"/>
              </a:rPr>
              <a:t>O</a:t>
            </a:r>
            <a:r>
              <a:rPr lang="en-GB" sz="2400" b="1" i="1" baseline="-25000">
                <a:latin typeface="Century Gothic" panose="020B0502020202020204" pitchFamily="34" charset="0"/>
              </a:rPr>
              <a:t>2</a:t>
            </a:r>
            <a:r>
              <a:rPr lang="en-GB" sz="2400" i="1">
                <a:latin typeface="Century Gothic" panose="020B0502020202020204" pitchFamily="34" charset="0"/>
              </a:rPr>
              <a:t> + 2H</a:t>
            </a:r>
            <a:r>
              <a:rPr lang="en-GB" sz="2400" i="1" baseline="-25000">
                <a:latin typeface="Century Gothic" panose="020B0502020202020204" pitchFamily="34" charset="0"/>
              </a:rPr>
              <a:t>2</a:t>
            </a:r>
            <a:r>
              <a:rPr lang="en-GB" sz="2400" i="1">
                <a:latin typeface="Century Gothic" panose="020B0502020202020204" pitchFamily="34" charset="0"/>
              </a:rPr>
              <a:t>O + 4e</a:t>
            </a:r>
            <a:r>
              <a:rPr lang="en-GB" sz="2400" i="1" baseline="30000">
                <a:latin typeface="Century Gothic" panose="020B0502020202020204" pitchFamily="34" charset="0"/>
              </a:rPr>
              <a:t>-</a:t>
            </a:r>
            <a:endParaRPr lang="en-GB" sz="2400" b="1" i="1" baseline="30000">
              <a:latin typeface="Century Gothic" panose="020B0502020202020204" pitchFamily="34" charset="0"/>
            </a:endParaRPr>
          </a:p>
        </p:txBody>
      </p:sp>
      <p:sp>
        <p:nvSpPr>
          <p:cNvPr id="37" name="TextBox 36">
            <a:extLst>
              <a:ext uri="{FF2B5EF4-FFF2-40B4-BE49-F238E27FC236}">
                <a16:creationId xmlns:a16="http://schemas.microsoft.com/office/drawing/2014/main" id="{48D57CB1-C5AD-34B5-FCDA-54D759363F67}"/>
              </a:ext>
            </a:extLst>
          </p:cNvPr>
          <p:cNvSpPr txBox="1"/>
          <p:nvPr/>
        </p:nvSpPr>
        <p:spPr>
          <a:xfrm>
            <a:off x="7184571" y="3084097"/>
            <a:ext cx="2351315" cy="461665"/>
          </a:xfrm>
          <a:prstGeom prst="rect">
            <a:avLst/>
          </a:prstGeom>
          <a:solidFill>
            <a:schemeClr val="accent1">
              <a:lumMod val="40000"/>
              <a:lumOff val="60000"/>
            </a:schemeClr>
          </a:solidFill>
        </p:spPr>
        <p:txBody>
          <a:bodyPr wrap="square" rtlCol="0">
            <a:spAutoFit/>
          </a:bodyPr>
          <a:lstStyle/>
          <a:p>
            <a:r>
              <a:rPr lang="en-GB" sz="2400" i="1" dirty="0">
                <a:latin typeface="Century Gothic" panose="020B0502020202020204" pitchFamily="34" charset="0"/>
              </a:rPr>
              <a:t>2H</a:t>
            </a:r>
            <a:r>
              <a:rPr lang="en-GB" sz="2400" i="1" baseline="30000" dirty="0">
                <a:latin typeface="Century Gothic" panose="020B0502020202020204" pitchFamily="34" charset="0"/>
              </a:rPr>
              <a:t>+</a:t>
            </a:r>
            <a:r>
              <a:rPr lang="en-GB" sz="2400" i="1" dirty="0">
                <a:latin typeface="Century Gothic" panose="020B0502020202020204" pitchFamily="34" charset="0"/>
              </a:rPr>
              <a:t> + 2e</a:t>
            </a:r>
            <a:r>
              <a:rPr lang="en-GB" sz="2400" i="1" baseline="30000" dirty="0">
                <a:latin typeface="Century Gothic" panose="020B0502020202020204" pitchFamily="34" charset="0"/>
              </a:rPr>
              <a:t>-</a:t>
            </a:r>
            <a:r>
              <a:rPr lang="en-GB" sz="2400" i="1" dirty="0">
                <a:latin typeface="Century Gothic" panose="020B0502020202020204" pitchFamily="34" charset="0"/>
              </a:rPr>
              <a:t> → </a:t>
            </a:r>
            <a:r>
              <a:rPr lang="en-GB" sz="2400" b="1" i="1" dirty="0">
                <a:latin typeface="Century Gothic" panose="020B0502020202020204" pitchFamily="34" charset="0"/>
              </a:rPr>
              <a:t>H</a:t>
            </a:r>
            <a:r>
              <a:rPr lang="en-GB" sz="2400" b="1" i="1" baseline="-25000" dirty="0">
                <a:latin typeface="Century Gothic" panose="020B0502020202020204" pitchFamily="34" charset="0"/>
              </a:rPr>
              <a:t>2</a:t>
            </a:r>
            <a:r>
              <a:rPr lang="en-GB" sz="2400" i="1" dirty="0">
                <a:latin typeface="Century Gothic" panose="020B0502020202020204" pitchFamily="34" charset="0"/>
              </a:rPr>
              <a:t> </a:t>
            </a:r>
            <a:endParaRPr lang="en-GB" sz="2400" b="1" i="1" baseline="30000" dirty="0">
              <a:latin typeface="Century Gothic" panose="020B0502020202020204" pitchFamily="34" charset="0"/>
            </a:endParaRPr>
          </a:p>
        </p:txBody>
      </p:sp>
    </p:spTree>
    <p:extLst>
      <p:ext uri="{BB962C8B-B14F-4D97-AF65-F5344CB8AC3E}">
        <p14:creationId xmlns:p14="http://schemas.microsoft.com/office/powerpoint/2010/main" val="417384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fade">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allAtOnce"/>
      <p:bldP spid="12" grpId="0"/>
      <p:bldP spid="15" grpId="0"/>
      <p:bldP spid="17" grpId="0"/>
      <p:bldP spid="23" grpId="0"/>
      <p:bldP spid="25" grpId="0"/>
      <p:bldP spid="28" grpId="0"/>
      <p:bldP spid="36" grpId="0" animBg="1"/>
      <p:bldP spid="3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liquid in a glass container&#10;&#10;AI-generated content may be incorrect.">
            <a:extLst>
              <a:ext uri="{FF2B5EF4-FFF2-40B4-BE49-F238E27FC236}">
                <a16:creationId xmlns:a16="http://schemas.microsoft.com/office/drawing/2014/main" id="{AF72F707-D2C8-6DD7-D36E-09BF290BFEA4}"/>
              </a:ext>
            </a:extLst>
          </p:cNvPr>
          <p:cNvPicPr>
            <a:picLocks noChangeAspect="1"/>
          </p:cNvPicPr>
          <p:nvPr/>
        </p:nvPicPr>
        <p:blipFill>
          <a:blip r:embed="rId3"/>
          <a:stretch>
            <a:fillRect/>
          </a:stretch>
        </p:blipFill>
        <p:spPr>
          <a:xfrm>
            <a:off x="499617" y="819150"/>
            <a:ext cx="3423883" cy="348047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What if there are </a:t>
            </a:r>
            <a:r>
              <a:rPr lang="en-US" u="sng">
                <a:latin typeface="Century Gothic" panose="020B0502020202020204" pitchFamily="34" charset="0"/>
              </a:rPr>
              <a:t>two types of positive ion </a:t>
            </a:r>
            <a:r>
              <a:rPr lang="en-US">
                <a:latin typeface="Century Gothic" panose="020B0502020202020204" pitchFamily="34" charset="0"/>
              </a:rPr>
              <a:t>in the electrolyte?</a:t>
            </a:r>
          </a:p>
        </p:txBody>
      </p:sp>
      <p:sp>
        <p:nvSpPr>
          <p:cNvPr id="3" name="TextBox 2">
            <a:extLst>
              <a:ext uri="{FF2B5EF4-FFF2-40B4-BE49-F238E27FC236}">
                <a16:creationId xmlns:a16="http://schemas.microsoft.com/office/drawing/2014/main" id="{C016FFB1-F3E3-714C-AFDF-EF98170FA663}"/>
              </a:ext>
            </a:extLst>
          </p:cNvPr>
          <p:cNvSpPr txBox="1"/>
          <p:nvPr/>
        </p:nvSpPr>
        <p:spPr>
          <a:xfrm>
            <a:off x="4280454" y="969989"/>
            <a:ext cx="7195930" cy="2554545"/>
          </a:xfrm>
          <a:prstGeom prst="rect">
            <a:avLst/>
          </a:prstGeom>
          <a:noFill/>
        </p:spPr>
        <p:txBody>
          <a:bodyPr wrap="square" rtlCol="0">
            <a:spAutoFit/>
          </a:bodyPr>
          <a:lstStyle/>
          <a:p>
            <a:r>
              <a:rPr lang="en-GB" sz="2400">
                <a:latin typeface="Century Gothic" panose="020B0502020202020204" pitchFamily="34" charset="0"/>
              </a:rPr>
              <a:t>Let’s take the example of</a:t>
            </a:r>
            <a:r>
              <a:rPr lang="en-GB" sz="2400" b="1">
                <a:latin typeface="Century Gothic" panose="020B0502020202020204" pitchFamily="34" charset="0"/>
              </a:rPr>
              <a:t> sodium chloride solution.</a:t>
            </a:r>
          </a:p>
          <a:p>
            <a:endParaRPr lang="en-GB" sz="2400" b="1">
              <a:latin typeface="Century Gothic" panose="020B0502020202020204" pitchFamily="34" charset="0"/>
            </a:endParaRPr>
          </a:p>
          <a:p>
            <a:r>
              <a:rPr lang="en-GB" sz="2400">
                <a:latin typeface="Century Gothic" panose="020B0502020202020204" pitchFamily="34" charset="0"/>
              </a:rPr>
              <a:t>Sodium chloride contains the ions </a:t>
            </a:r>
            <a:r>
              <a:rPr lang="en-GB" sz="2400" b="1" u="sng">
                <a:latin typeface="Century Gothic" panose="020B0502020202020204" pitchFamily="34" charset="0"/>
              </a:rPr>
              <a:t>Na</a:t>
            </a:r>
            <a:r>
              <a:rPr lang="en-GB" sz="2400" b="1" u="sng" baseline="30000">
                <a:latin typeface="Century Gothic" panose="020B0502020202020204" pitchFamily="34" charset="0"/>
              </a:rPr>
              <a:t>+</a:t>
            </a:r>
            <a:r>
              <a:rPr lang="en-GB" sz="2400" u="sng">
                <a:latin typeface="Century Gothic" panose="020B0502020202020204" pitchFamily="34" charset="0"/>
              </a:rPr>
              <a:t> </a:t>
            </a:r>
            <a:r>
              <a:rPr lang="en-GB" sz="2400">
                <a:latin typeface="Century Gothic" panose="020B0502020202020204" pitchFamily="34" charset="0"/>
              </a:rPr>
              <a:t>and </a:t>
            </a:r>
            <a:r>
              <a:rPr lang="en-GB" sz="2400" b="1">
                <a:latin typeface="Century Gothic" panose="020B0502020202020204" pitchFamily="34" charset="0"/>
              </a:rPr>
              <a:t>Cl</a:t>
            </a:r>
            <a:r>
              <a:rPr lang="en-GB" sz="2400" b="1" baseline="30000">
                <a:latin typeface="Century Gothic" panose="020B0502020202020204" pitchFamily="34" charset="0"/>
              </a:rPr>
              <a:t>-</a:t>
            </a:r>
            <a:r>
              <a:rPr lang="en-GB" sz="2400">
                <a:latin typeface="Century Gothic" panose="020B0502020202020204" pitchFamily="34" charset="0"/>
              </a:rPr>
              <a:t>.</a:t>
            </a:r>
          </a:p>
          <a:p>
            <a:endParaRPr lang="en-GB" sz="2400" baseline="30000">
              <a:latin typeface="Century Gothic" panose="020B0502020202020204" pitchFamily="34" charset="0"/>
            </a:endParaRPr>
          </a:p>
          <a:p>
            <a:r>
              <a:rPr lang="en-GB" sz="2400">
                <a:latin typeface="Century Gothic" panose="020B0502020202020204" pitchFamily="34" charset="0"/>
              </a:rPr>
              <a:t>Water contains the ions </a:t>
            </a:r>
            <a:r>
              <a:rPr lang="en-GB" sz="2400" b="1" u="sng">
                <a:latin typeface="Century Gothic" panose="020B0502020202020204" pitchFamily="34" charset="0"/>
              </a:rPr>
              <a:t>H</a:t>
            </a:r>
            <a:r>
              <a:rPr lang="en-GB" sz="2400" b="1" u="sng" baseline="30000">
                <a:latin typeface="Century Gothic" panose="020B0502020202020204" pitchFamily="34" charset="0"/>
              </a:rPr>
              <a:t>+</a:t>
            </a:r>
            <a:r>
              <a:rPr lang="en-GB" sz="2400">
                <a:latin typeface="Century Gothic" panose="020B0502020202020204" pitchFamily="34" charset="0"/>
              </a:rPr>
              <a:t> and </a:t>
            </a:r>
            <a:r>
              <a:rPr lang="en-GB" sz="2400" b="1">
                <a:latin typeface="Century Gothic" panose="020B0502020202020204" pitchFamily="34" charset="0"/>
              </a:rPr>
              <a:t>OH</a:t>
            </a:r>
            <a:r>
              <a:rPr lang="en-GB" sz="2400" b="1" baseline="30000">
                <a:latin typeface="Century Gothic" panose="020B0502020202020204" pitchFamily="34" charset="0"/>
              </a:rPr>
              <a:t>-</a:t>
            </a:r>
            <a:r>
              <a:rPr lang="en-GB" sz="2400">
                <a:latin typeface="Century Gothic" panose="020B0502020202020204" pitchFamily="34" charset="0"/>
              </a:rPr>
              <a:t>.</a:t>
            </a:r>
          </a:p>
          <a:p>
            <a:endParaRPr lang="en-GB" sz="2400">
              <a:latin typeface="Century Gothic" panose="020B0502020202020204" pitchFamily="34" charset="0"/>
            </a:endParaRPr>
          </a:p>
        </p:txBody>
      </p:sp>
      <p:sp>
        <p:nvSpPr>
          <p:cNvPr id="6" name="TextBox 5">
            <a:extLst>
              <a:ext uri="{FF2B5EF4-FFF2-40B4-BE49-F238E27FC236}">
                <a16:creationId xmlns:a16="http://schemas.microsoft.com/office/drawing/2014/main" id="{1C49F220-4EED-A942-A0A3-0EFEDAF2C3A0}"/>
              </a:ext>
            </a:extLst>
          </p:cNvPr>
          <p:cNvSpPr txBox="1"/>
          <p:nvPr/>
        </p:nvSpPr>
        <p:spPr>
          <a:xfrm>
            <a:off x="539999" y="4412601"/>
            <a:ext cx="10620000" cy="461665"/>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At the cathode, </a:t>
            </a:r>
            <a:r>
              <a:rPr lang="en-GB" sz="2400" b="1" dirty="0">
                <a:latin typeface="Century Gothic" panose="020B0502020202020204" pitchFamily="34" charset="0"/>
              </a:rPr>
              <a:t>the least reactive positive ion is discharged</a:t>
            </a:r>
          </a:p>
        </p:txBody>
      </p:sp>
      <p:sp>
        <p:nvSpPr>
          <p:cNvPr id="7" name="TextBox 6">
            <a:extLst>
              <a:ext uri="{FF2B5EF4-FFF2-40B4-BE49-F238E27FC236}">
                <a16:creationId xmlns:a16="http://schemas.microsoft.com/office/drawing/2014/main" id="{6BD301F4-92D1-A4C1-BA6B-A2CE77BB13CB}"/>
              </a:ext>
            </a:extLst>
          </p:cNvPr>
          <p:cNvSpPr txBox="1"/>
          <p:nvPr/>
        </p:nvSpPr>
        <p:spPr>
          <a:xfrm>
            <a:off x="539999" y="5023669"/>
            <a:ext cx="10619999" cy="1569660"/>
          </a:xfrm>
          <a:prstGeom prst="rect">
            <a:avLst/>
          </a:prstGeom>
          <a:noFill/>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Therefore, in this example, H+ ions will be discharged at the cathode.</a:t>
            </a:r>
          </a:p>
          <a:p>
            <a:pPr marL="342900" indent="-342900">
              <a:buFont typeface="Arial" panose="020B0604020202020204" pitchFamily="34" charset="0"/>
              <a:buChar char="•"/>
            </a:pPr>
            <a:r>
              <a:rPr lang="en-GB" sz="2400">
                <a:latin typeface="Century Gothic" panose="020B0502020202020204" pitchFamily="34" charset="0"/>
              </a:rPr>
              <a:t>The sodium ions remain behind in the electrolyte.</a:t>
            </a:r>
          </a:p>
          <a:p>
            <a:pPr marL="342900" indent="-342900">
              <a:buFont typeface="Arial" panose="020B0604020202020204" pitchFamily="34" charset="0"/>
              <a:buChar char="•"/>
            </a:pPr>
            <a:r>
              <a:rPr lang="en-GB" sz="2400">
                <a:latin typeface="Century Gothic" panose="020B0502020202020204" pitchFamily="34" charset="0"/>
              </a:rPr>
              <a:t>Bubbles of hydrogen gas will be observed at the cathode.</a:t>
            </a:r>
          </a:p>
        </p:txBody>
      </p:sp>
      <p:pic>
        <p:nvPicPr>
          <p:cNvPr id="11" name="Picture 10" descr="Logo&#10;&#10;Description automatically generated">
            <a:extLst>
              <a:ext uri="{FF2B5EF4-FFF2-40B4-BE49-F238E27FC236}">
                <a16:creationId xmlns:a16="http://schemas.microsoft.com/office/drawing/2014/main" id="{535534E3-B248-9444-66B5-9A415EB2E227}"/>
              </a:ext>
            </a:extLst>
          </p:cNvPr>
          <p:cNvPicPr>
            <a:picLocks noChangeAspect="1"/>
          </p:cNvPicPr>
          <p:nvPr/>
        </p:nvPicPr>
        <p:blipFill>
          <a:blip r:embed="rId4"/>
          <a:stretch>
            <a:fillRect/>
          </a:stretch>
        </p:blipFill>
        <p:spPr>
          <a:xfrm>
            <a:off x="1712844" y="2711331"/>
            <a:ext cx="717669" cy="717669"/>
          </a:xfrm>
          <a:prstGeom prst="rect">
            <a:avLst/>
          </a:prstGeom>
        </p:spPr>
      </p:pic>
      <p:pic>
        <p:nvPicPr>
          <p:cNvPr id="13" name="Picture 12" descr="Icon&#10;&#10;Description automatically generated">
            <a:extLst>
              <a:ext uri="{FF2B5EF4-FFF2-40B4-BE49-F238E27FC236}">
                <a16:creationId xmlns:a16="http://schemas.microsoft.com/office/drawing/2014/main" id="{779E6D3D-F128-FCCA-F5D9-E23A4F24D514}"/>
              </a:ext>
            </a:extLst>
          </p:cNvPr>
          <p:cNvPicPr>
            <a:picLocks noChangeAspect="1"/>
          </p:cNvPicPr>
          <p:nvPr/>
        </p:nvPicPr>
        <p:blipFill>
          <a:blip r:embed="rId5"/>
          <a:stretch>
            <a:fillRect/>
          </a:stretch>
        </p:blipFill>
        <p:spPr>
          <a:xfrm>
            <a:off x="1712843" y="3400738"/>
            <a:ext cx="717670" cy="717670"/>
          </a:xfrm>
          <a:prstGeom prst="rect">
            <a:avLst/>
          </a:prstGeom>
        </p:spPr>
      </p:pic>
      <p:sp>
        <p:nvSpPr>
          <p:cNvPr id="15" name="TextBox 14">
            <a:extLst>
              <a:ext uri="{FF2B5EF4-FFF2-40B4-BE49-F238E27FC236}">
                <a16:creationId xmlns:a16="http://schemas.microsoft.com/office/drawing/2014/main" id="{73AE9A50-3D49-A204-5B5A-E63E02374E3D}"/>
              </a:ext>
            </a:extLst>
          </p:cNvPr>
          <p:cNvSpPr txBox="1"/>
          <p:nvPr/>
        </p:nvSpPr>
        <p:spPr>
          <a:xfrm>
            <a:off x="4346714" y="3359024"/>
            <a:ext cx="6813283" cy="830997"/>
          </a:xfrm>
          <a:prstGeom prst="rect">
            <a:avLst/>
          </a:prstGeom>
          <a:noFill/>
        </p:spPr>
        <p:txBody>
          <a:bodyPr wrap="square">
            <a:spAutoFit/>
          </a:bodyPr>
          <a:lstStyle/>
          <a:p>
            <a:r>
              <a:rPr lang="en-GB" sz="2400" b="1">
                <a:latin typeface="Century Gothic" panose="020B0502020202020204" pitchFamily="34" charset="0"/>
              </a:rPr>
              <a:t>So which positive ion is discharged at the cathode?</a:t>
            </a:r>
          </a:p>
        </p:txBody>
      </p: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nodeType="clickEffect">
                                  <p:stCondLst>
                                    <p:cond delay="0"/>
                                  </p:stCondLst>
                                  <p:childTnLst>
                                    <p:animMotion origin="layout" path="M -1.875E-6 4.81481E-6 L -0.02943 4.81481E-6 " pathEditMode="relative" ptsTypes="AA">
                                      <p:cBhvr>
                                        <p:cTn id="42" dur="2000" fill="hold"/>
                                        <p:tgtEl>
                                          <p:spTgt spid="11"/>
                                        </p:tgtEl>
                                        <p:attrNameLst>
                                          <p:attrName>ppt_x</p:attrName>
                                          <p:attrName>ppt_y</p:attrName>
                                        </p:attrNameLst>
                                      </p:cBhvr>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animEffect transition="in" filter="fade">
                                      <p:cBhvr>
                                        <p:cTn id="47" dur="500"/>
                                        <p:tgtEl>
                                          <p:spTgt spid="7">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1302 0.00231 L 0.06003 0.00231 " pathEditMode="relative" ptsTypes="AA">
                                      <p:cBhvr>
                                        <p:cTn id="51" dur="2000" fill="hold"/>
                                        <p:tgtEl>
                                          <p:spTgt spid="13"/>
                                        </p:tgtEl>
                                        <p:attrNameLst>
                                          <p:attrName>ppt_x</p:attrName>
                                          <p:attrName>ppt_y</p:attrName>
                                        </p:attrNameLst>
                                      </p:cBhvr>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xEl>
                                              <p:pRg st="2" end="2"/>
                                            </p:txEl>
                                          </p:spTgt>
                                        </p:tgtEl>
                                        <p:attrNameLst>
                                          <p:attrName>style.visibility</p:attrName>
                                        </p:attrNameLst>
                                      </p:cBhvr>
                                      <p:to>
                                        <p:strVal val="visible"/>
                                      </p:to>
                                    </p:set>
                                    <p:animEffect transition="in" filter="fade">
                                      <p:cBhvr>
                                        <p:cTn id="56"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3483214-F281-4A41-8C9C-94724B6554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dcmitype/"/>
    <ds:schemaRef ds:uri="http://www.w3.org/XML/1998/namespace"/>
    <ds:schemaRef ds:uri="e7f29ac3-c74a-46a7-9e80-ec6458dc319f"/>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http://schemas.microsoft.com/office/2006/documentManagement/types"/>
    <ds:schemaRef ds:uri="http://purl.org/dc/terms/"/>
    <ds:schemaRef ds:uri="9dd66dd2-dc2f-4e10-8286-f1da66314693"/>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12</TotalTime>
  <Words>6315</Words>
  <Application>Microsoft Macintosh PowerPoint</Application>
  <PresentationFormat>Widescreen</PresentationFormat>
  <Paragraphs>645</Paragraphs>
  <Slides>34</Slides>
  <Notes>31</Notes>
  <HiddenSlides>14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Century Gothic</vt:lpstr>
      <vt:lpstr>Georgia</vt:lpstr>
      <vt:lpstr>Calibri</vt:lpstr>
      <vt:lpstr>Wingdings</vt:lpstr>
      <vt:lpstr>Arial</vt:lpstr>
      <vt:lpstr>Times New Roman</vt:lpstr>
      <vt:lpstr>B2.2.11 Feedback lesson</vt:lpstr>
      <vt:lpstr>Making this resource work for you</vt:lpstr>
      <vt:lpstr>PowerPoint Presentation</vt:lpstr>
      <vt:lpstr>PowerPoint Presentation</vt:lpstr>
      <vt:lpstr>PowerPoint Presentation</vt:lpstr>
      <vt:lpstr>C4.2.10</vt:lpstr>
      <vt:lpstr>PowerPoint Presentation</vt:lpstr>
      <vt:lpstr>This is the fix-it portion of the lesson</vt:lpstr>
      <vt:lpstr>The electrolysis of water</vt:lpstr>
      <vt:lpstr>What if there are two types of positive ion in the electrolyte?</vt:lpstr>
      <vt:lpstr>Complete the boxes highlighted in orange.</vt:lpstr>
      <vt:lpstr>What if there are two types of negative ion in the electrolyte?</vt:lpstr>
      <vt:lpstr>Complete the boxes highlighted in orange.</vt:lpstr>
      <vt:lpstr>Think outside the box!</vt:lpstr>
      <vt:lpstr>Drill</vt:lpstr>
      <vt:lpstr>Drill answers</vt:lpstr>
      <vt:lpstr>I: Deducing the ions discharged in electrolysis</vt:lpstr>
      <vt:lpstr>We: Deducing the ions discharged in electrolysis</vt:lpstr>
      <vt:lpstr>You: Deducing the ions discharged in electrolysis</vt:lpstr>
      <vt:lpstr>Activity</vt:lpstr>
      <vt:lpstr>Answers – Section A</vt:lpstr>
      <vt:lpstr>Answers – Section A</vt:lpstr>
      <vt:lpstr>Answers – Section A</vt:lpstr>
      <vt:lpstr>Answers – Section B</vt:lpstr>
      <vt:lpstr>Answers – Section B</vt:lpstr>
      <vt:lpstr>Answers – Section B</vt:lpstr>
      <vt:lpstr>Answers – Section B</vt:lpstr>
      <vt:lpstr>Answers – Section B</vt:lpstr>
      <vt:lpstr>Answers – Section C</vt:lpstr>
      <vt:lpstr>Answers – Section C</vt:lpstr>
      <vt:lpstr>Answers – Section C</vt:lpstr>
      <vt:lpstr>Compare: to outline the similarities and/or differences between things</vt:lpstr>
      <vt:lpstr>Answer the questions below.</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2025-02-03T11:42:44Z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